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62" r:id="rId2"/>
  </p:sldMasterIdLst>
  <p:notesMasterIdLst>
    <p:notesMasterId r:id="rId49"/>
  </p:notesMasterIdLst>
  <p:sldIdLst>
    <p:sldId id="256" r:id="rId3"/>
    <p:sldId id="257" r:id="rId4"/>
    <p:sldId id="260" r:id="rId5"/>
    <p:sldId id="266" r:id="rId6"/>
    <p:sldId id="268" r:id="rId7"/>
    <p:sldId id="269" r:id="rId8"/>
    <p:sldId id="259" r:id="rId9"/>
    <p:sldId id="273" r:id="rId10"/>
    <p:sldId id="274" r:id="rId11"/>
    <p:sldId id="275" r:id="rId12"/>
    <p:sldId id="276" r:id="rId13"/>
    <p:sldId id="277" r:id="rId14"/>
    <p:sldId id="280" r:id="rId15"/>
    <p:sldId id="278" r:id="rId16"/>
    <p:sldId id="279" r:id="rId17"/>
    <p:sldId id="27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71" r:id="rId30"/>
    <p:sldId id="292" r:id="rId31"/>
    <p:sldId id="314" r:id="rId32"/>
    <p:sldId id="293" r:id="rId33"/>
    <p:sldId id="316" r:id="rId34"/>
    <p:sldId id="303" r:id="rId35"/>
    <p:sldId id="319" r:id="rId36"/>
    <p:sldId id="296" r:id="rId37"/>
    <p:sldId id="320" r:id="rId38"/>
    <p:sldId id="299" r:id="rId39"/>
    <p:sldId id="313" r:id="rId40"/>
    <p:sldId id="312" r:id="rId41"/>
    <p:sldId id="317" r:id="rId42"/>
    <p:sldId id="321" r:id="rId43"/>
    <p:sldId id="305" r:id="rId44"/>
    <p:sldId id="323" r:id="rId45"/>
    <p:sldId id="310" r:id="rId46"/>
    <p:sldId id="311" r:id="rId47"/>
    <p:sldId id="265" r:id="rId4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9" autoAdjust="0"/>
    <p:restoredTop sz="79648" autoAdjust="0"/>
  </p:normalViewPr>
  <p:slideViewPr>
    <p:cSldViewPr snapToObjects="1">
      <p:cViewPr varScale="1">
        <p:scale>
          <a:sx n="64" d="100"/>
          <a:sy n="64" d="100"/>
        </p:scale>
        <p:origin x="1472" y="184"/>
      </p:cViewPr>
      <p:guideLst>
        <p:guide orient="horz" pos="2154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0A016ED-3D87-4E9A-AC71-F53AE9B66BD9}" type="datetime1">
              <a:rPr lang="ko-KR" altLang="en-US"/>
              <a:pPr lvl="0">
                <a:defRPr/>
              </a:pPr>
              <a:t>2024. 5. 20.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290927-1162-41CA-897F-DFD36FDE6F7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종양에는 크게 </a:t>
            </a:r>
            <a:r>
              <a:rPr kumimoji="1" lang="en-US" altLang="ko-KR" dirty="0"/>
              <a:t>nodule, mass, tumor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나눌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이번에 저희가 알아볼 것은 </a:t>
            </a:r>
            <a:r>
              <a:rPr kumimoji="1" lang="en-US" altLang="ko-KR" dirty="0"/>
              <a:t>nodule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결절입니다</a:t>
            </a:r>
            <a:r>
              <a:rPr kumimoji="1" lang="en-US" altLang="ko-KR" dirty="0"/>
              <a:t>.</a:t>
            </a:r>
          </a:p>
          <a:p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결절은 작은 덩어리를 의미하며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양성과 악성으로 나뉩니다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양성 결절은 주로 무해하며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그저 세포 덩어리에 불과합니다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반면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악성 결절은 우리가 흔히 아는 암입니다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  <a:p>
            <a:r>
              <a:rPr kumimoji="1" lang="ko-KR" altLang="en-US" dirty="0"/>
              <a:t>양성 결절이 시간이 지나면 암이 될 가능성이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때문에 우리는 </a:t>
            </a:r>
            <a:r>
              <a:rPr kumimoji="1" lang="en-US" altLang="ko-KR" dirty="0" err="1"/>
              <a:t>ct</a:t>
            </a:r>
            <a:r>
              <a:rPr kumimoji="1" lang="ko-KR" altLang="en-US" dirty="0"/>
              <a:t> 영상 데이터를 통해 결절의 유무를 판단하고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암을 예방하는 것이 중요합니다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위의 사진에서 가장 왼쪽에 </a:t>
            </a:r>
            <a:r>
              <a:rPr kumimoji="1" lang="ko-KR" altLang="en-US" dirty="0" err="1"/>
              <a:t>있는것이</a:t>
            </a:r>
            <a:r>
              <a:rPr kumimoji="1" lang="ko-KR" altLang="en-US" dirty="0"/>
              <a:t> 양성 </a:t>
            </a:r>
            <a:r>
              <a:rPr kumimoji="1" lang="en-US" altLang="ko-KR" dirty="0"/>
              <a:t>nodule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오른쪽 두 그림은 악성 </a:t>
            </a:r>
            <a:r>
              <a:rPr kumimoji="1" lang="en-US" altLang="ko-KR" dirty="0"/>
              <a:t>nodule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8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첫번째 차원인 </a:t>
            </a:r>
            <a:r>
              <a:rPr lang="en-US" altLang="ko-KR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slice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는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CT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스캔의 깊이를 나타냅니다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CT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스캔은 여러 개의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2D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단면 이미지가 쌓여서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3D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볼륨을 구성하는데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여기서 각 단면 이미지를 의미합니다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두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세번째 차원은 이미지의 가로 세로를 말합니다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메모리 문제로 데이터를 줄여서 모델에 학습시켰습니다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15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3d </a:t>
            </a:r>
            <a:r>
              <a:rPr lang="en-US" altLang="ko-KR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cnn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은 위의 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4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가지 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rule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을 가지고 있습니다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첫번째로 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3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차원 크기의 커널은 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3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차원 공간을 순회합니다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두번째로 하나의 필터는 하나의 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bias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보유합니다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세번째로 출력 채널 수와 필터의 개수가 동일해야 합니다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마지막으로 입력 채널 수와 커널의 채널 수가 동일 할 때 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3d CNN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이라고 할 수 있습니다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u="none" strike="noStrike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3D CNN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의 핵심 개념 중 하나는 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3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차원 커널입니다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이 커널은 데이터의 깊이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높이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너비를 포함한 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3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차원 공간을 순회하며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데이터를 필터링하고 특징을 추출합니다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예를 들어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, 3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차원으로 되어있는 </a:t>
            </a:r>
            <a:r>
              <a:rPr lang="en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CT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스캔 영상 데이터를 커널이 이동하며 유용한 정보를 얻어냅니다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28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 loss</a:t>
            </a:r>
            <a:r>
              <a:rPr lang="ko-KR" altLang="en-US" dirty="0"/>
              <a:t>는 지속적으로 줄어드는 경향과 반대로</a:t>
            </a:r>
            <a:endParaRPr lang="en-US" altLang="ko-KR" dirty="0"/>
          </a:p>
          <a:p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부터  </a:t>
            </a:r>
            <a:r>
              <a:rPr lang="en-US" altLang="ko-KR" dirty="0"/>
              <a:t>validation loss</a:t>
            </a:r>
            <a:r>
              <a:rPr lang="ko-KR" altLang="en-US" dirty="0"/>
              <a:t>는 증가하는 경향을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Training accuracy</a:t>
            </a:r>
            <a:r>
              <a:rPr lang="ko-KR" altLang="en-US" dirty="0"/>
              <a:t>는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까지 증가하지 않다가 이후 증가하는 반대로</a:t>
            </a:r>
            <a:endParaRPr lang="en-US" altLang="ko-KR" dirty="0"/>
          </a:p>
          <a:p>
            <a:r>
              <a:rPr lang="en-US" altLang="ko-KR" dirty="0"/>
              <a:t>Validation accuracy</a:t>
            </a:r>
            <a:r>
              <a:rPr lang="ko-KR" altLang="en-US" dirty="0"/>
              <a:t>는 감소하는 경향을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결과 </a:t>
            </a:r>
            <a:r>
              <a:rPr lang="ko-KR" altLang="en-US" dirty="0" err="1"/>
              <a:t>과접합이라고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데이터의 과도한 샘플링에 의한 축소 때문이라고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해결 방안으로는 </a:t>
            </a:r>
            <a:r>
              <a:rPr lang="en-US" altLang="ko-KR" dirty="0"/>
              <a:t>dropout layer </a:t>
            </a:r>
            <a:r>
              <a:rPr lang="ko-KR" altLang="en-US" dirty="0"/>
              <a:t>추가 및 데이터 증강 기법을 사용할 수 있겠습니다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9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U-Net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은 주로 생물의학 이미지를 처리하기 위해 설계된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컨볼루션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신경망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(CNN)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구조입니다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크게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contracting path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와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expanding path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로 나눌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Contracting path</a:t>
            </a:r>
            <a:r>
              <a:rPr lang="ko-KR" altLang="en-US" dirty="0"/>
              <a:t>는 </a:t>
            </a:r>
            <a:r>
              <a:rPr lang="en-US" altLang="ko-KR" dirty="0" err="1"/>
              <a:t>cnn</a:t>
            </a:r>
            <a:r>
              <a:rPr lang="ko-KR" altLang="en-US" dirty="0"/>
              <a:t>과 비슷한 역할을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Expanding path</a:t>
            </a:r>
            <a:r>
              <a:rPr lang="ko-KR" altLang="en-US" dirty="0"/>
              <a:t>는 이미지의 공간 정보를 복원하기 위해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모델을 통해 </a:t>
            </a:r>
            <a:r>
              <a:rPr lang="en-US" altLang="ko-KR" dirty="0"/>
              <a:t>CT scan</a:t>
            </a:r>
            <a:r>
              <a:rPr lang="ko-KR" altLang="en-US" dirty="0"/>
              <a:t> 데이터에서 폐 영역을 분리할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072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r>
              <a:rPr lang="en-US" altLang="ko-KR" dirty="0"/>
              <a:t>epoch</a:t>
            </a:r>
            <a:r>
              <a:rPr lang="ko-KR" altLang="en-US" dirty="0"/>
              <a:t>에서 </a:t>
            </a:r>
            <a:r>
              <a:rPr lang="en-US" altLang="ko-KR" dirty="0"/>
              <a:t>accuracy</a:t>
            </a:r>
            <a:r>
              <a:rPr lang="ko-KR" altLang="en-US" dirty="0"/>
              <a:t>가 상승하다가 이후 더이상 올라가지 않는 경향을 보이고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하운스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필드는 주로 </a:t>
            </a:r>
            <a:r>
              <a:rPr lang="en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CT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스캔에서 사용되는 단위로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조직의 방사선 투과성을 </a:t>
            </a:r>
            <a:r>
              <a:rPr lang="ko-KR" altLang="en-US" b="0" i="0" u="none" strike="noStrike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수치화하여</a:t>
            </a:r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나타냅니다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이를 통해 다양한 조직을 구별하고 병변을 식별하는데 사용됩니다</a:t>
            </a:r>
            <a:r>
              <a:rPr lang="en-US" altLang="ko-KR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7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데이터셋으로는 </a:t>
            </a:r>
            <a:r>
              <a:rPr kumimoji="1" lang="en-US" altLang="ko-KR" dirty="0"/>
              <a:t>luna16</a:t>
            </a:r>
            <a:r>
              <a:rPr kumimoji="1" lang="ko-KR" altLang="en-US" dirty="0"/>
              <a:t> 사이트에서 사용했습니다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Annotation.csv</a:t>
            </a:r>
            <a:r>
              <a:rPr kumimoji="1" lang="ko-KR" altLang="en-US" dirty="0"/>
              <a:t>는 의사들의 소견에 의해 결절이라고 판명 난 </a:t>
            </a:r>
            <a:r>
              <a:rPr kumimoji="1" lang="en-US" altLang="ko-KR" dirty="0"/>
              <a:t>id</a:t>
            </a:r>
            <a:r>
              <a:rPr kumimoji="1" lang="ko-KR" altLang="en-US" dirty="0"/>
              <a:t>의 리스트입니다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크게 </a:t>
            </a:r>
            <a:r>
              <a:rPr kumimoji="1" lang="en-US" altLang="ko-KR" dirty="0" err="1"/>
              <a:t>ct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scan</a:t>
            </a:r>
            <a:r>
              <a:rPr kumimoji="1" lang="ko-KR" altLang="en-US" dirty="0"/>
              <a:t>의 고유한 아이디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결졀</a:t>
            </a:r>
            <a:r>
              <a:rPr kumimoji="1" lang="ko-KR" altLang="en-US" dirty="0"/>
              <a:t> 위치 좌표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결절의 직경 데이터를 가지고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Candidates.csv</a:t>
            </a:r>
            <a:r>
              <a:rPr kumimoji="1" lang="ko-KR" altLang="en-US" dirty="0"/>
              <a:t>는 결절 위치의 후보군으로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이면 양성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이면 음성입니다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결절의 위치 좌표와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 데이터를 가지고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Seg-Lungs-luna16</a:t>
            </a:r>
            <a:r>
              <a:rPr kumimoji="1" lang="ko-KR" altLang="en-US" dirty="0"/>
              <a:t> 데이터셋은 마스크 파일로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ct</a:t>
            </a:r>
            <a:r>
              <a:rPr kumimoji="1" lang="en-US" altLang="ko-KR" dirty="0"/>
              <a:t> scan</a:t>
            </a:r>
            <a:r>
              <a:rPr kumimoji="1" lang="ko-KR" altLang="en-US" dirty="0"/>
              <a:t> 영상 데이터에서 폐 영역만 분리할 때 사용합니다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다음 슬라이드에 마스크 파일 예시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3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위에는 </a:t>
            </a:r>
            <a:r>
              <a:rPr kumimoji="1" lang="en-US" altLang="ko-KR" dirty="0"/>
              <a:t>CT scan image</a:t>
            </a:r>
            <a:r>
              <a:rPr kumimoji="1" lang="ko-KR" altLang="en-US" dirty="0"/>
              <a:t>이고</a:t>
            </a:r>
            <a:endParaRPr kumimoji="1" lang="en-US" altLang="ko-KR" dirty="0"/>
          </a:p>
          <a:p>
            <a:r>
              <a:rPr kumimoji="1" lang="ko-KR" altLang="en-US" dirty="0"/>
              <a:t>아래는 위의 이미지에 해당하는 마스크 이미지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활용해 </a:t>
            </a:r>
            <a:r>
              <a:rPr kumimoji="1" lang="en-US" altLang="ko-KR" dirty="0" err="1"/>
              <a:t>ct</a:t>
            </a:r>
            <a:r>
              <a:rPr kumimoji="1" lang="en-US" altLang="ko-KR" dirty="0"/>
              <a:t> scan </a:t>
            </a:r>
            <a:r>
              <a:rPr kumimoji="1" lang="ko-KR" altLang="en-US" dirty="0"/>
              <a:t>이미지에서 폐 영역을 추출할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1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CT scan image</a:t>
            </a:r>
            <a:r>
              <a:rPr lang="ko-KR" altLang="en-US" dirty="0"/>
              <a:t>를 </a:t>
            </a:r>
            <a:r>
              <a:rPr lang="en-US" altLang="ko-KR" dirty="0"/>
              <a:t>3d</a:t>
            </a:r>
            <a:r>
              <a:rPr lang="ko-KR" altLang="en-US" dirty="0"/>
              <a:t>로 표현한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40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CNN model</a:t>
            </a:r>
            <a:r>
              <a:rPr kumimoji="1" lang="ko-KR" altLang="en-US" dirty="0"/>
              <a:t>을 통해서 </a:t>
            </a:r>
            <a:r>
              <a:rPr kumimoji="1" lang="en-US" altLang="ko-KR" dirty="0"/>
              <a:t>nodule</a:t>
            </a:r>
            <a:r>
              <a:rPr kumimoji="1" lang="ko-KR" altLang="en-US" dirty="0"/>
              <a:t>의 유무를 예측할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때 </a:t>
            </a:r>
            <a:r>
              <a:rPr kumimoji="1" lang="en-US" altLang="ko-KR" dirty="0" err="1"/>
              <a:t>annotations.csv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candidates.csv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참고해 양성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 데이터셋으로 나누어 진행합니다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U-net model</a:t>
            </a:r>
            <a:r>
              <a:rPr kumimoji="1" lang="ko-KR" altLang="en-US" dirty="0"/>
              <a:t>을 통해 </a:t>
            </a:r>
            <a:r>
              <a:rPr kumimoji="1" lang="en-US" altLang="ko-KR" dirty="0" err="1"/>
              <a:t>ct</a:t>
            </a:r>
            <a:r>
              <a:rPr kumimoji="1" lang="en-US" altLang="ko-KR" dirty="0"/>
              <a:t> scan</a:t>
            </a:r>
            <a:r>
              <a:rPr kumimoji="1" lang="ko-KR" altLang="en-US" dirty="0"/>
              <a:t> 영상 데이터에서 폐 영역을 분리하고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nodule</a:t>
            </a:r>
            <a:r>
              <a:rPr kumimoji="1" lang="ko-KR" altLang="en-US" dirty="0"/>
              <a:t>의 위치를 예측할 것입니다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Mhd</a:t>
            </a:r>
            <a:r>
              <a:rPr kumimoji="1" lang="ko-KR" altLang="en-US" dirty="0"/>
              <a:t>파일과 마스크 파일을 사용합니다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04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이제부터 </a:t>
            </a:r>
            <a:r>
              <a:rPr kumimoji="1" lang="ko-KR" altLang="en-US" dirty="0" err="1"/>
              <a:t>전처리입니다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SimpleITK</a:t>
            </a:r>
            <a:r>
              <a:rPr kumimoji="1" lang="ko-KR" altLang="en-US" dirty="0"/>
              <a:t>는 의료 영상 처리에 자주 사용하는 라이브러리입니다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특히 </a:t>
            </a:r>
            <a:r>
              <a:rPr kumimoji="1" lang="en-US" altLang="ko-KR" dirty="0"/>
              <a:t>CT, MRI</a:t>
            </a:r>
            <a:r>
              <a:rPr kumimoji="1" lang="ko-KR" altLang="en-US" dirty="0"/>
              <a:t>같은 의료 영상 데이터를 처리하는데 유용합니다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 이미지 포맷을 지원하고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필터링을 통해 노이즈를 제거할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분할 기능이 있어 장기를 구분할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24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Annotation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candidate csv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참고해서 양성 결절과 음성 결절 데이터셋으로 나눕니다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023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Mhd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 한 개 만 확인해봤습니다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3000</a:t>
            </a:r>
            <a:r>
              <a:rPr kumimoji="1" lang="ko-KR" altLang="en-US" dirty="0"/>
              <a:t>은 뼈로 추정됩니다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때문에 폐 영역을 맞추기 위해 범위를 </a:t>
            </a:r>
            <a:r>
              <a:rPr kumimoji="1" lang="en-US" altLang="ko-KR" dirty="0"/>
              <a:t>-1000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1000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제한했습니다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8290927-1162-41CA-897F-DFD36FDE6F75}" type="slidenum">
              <a:rPr lang="ko-KR" altLang="en-US" smtClean="0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5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87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49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55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1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65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64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88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5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54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6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5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43629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11205"/>
              </a:lnSpc>
              <a:defRPr/>
            </a:pPr>
            <a:r>
              <a:rPr lang="ko-KR" altLang="en-US" sz="9337" spc="326" dirty="0">
                <a:solidFill>
                  <a:srgbClr val="004AAD"/>
                </a:solidFill>
                <a:latin typeface="한컴 윤고딕 760"/>
                <a:ea typeface="한컴 윤고딕 760"/>
              </a:rPr>
              <a:t>폐암 예측 모델</a:t>
            </a:r>
            <a:endParaRPr lang="en-US" altLang="ko-KR" sz="9337" spc="326" dirty="0">
              <a:solidFill>
                <a:srgbClr val="004AAD"/>
              </a:solidFill>
              <a:latin typeface="한컴 윤고딕 760"/>
              <a:ea typeface="한컴 윤고딕 76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6" name="TextBox 3"/>
          <p:cNvSpPr txBox="1"/>
          <p:nvPr/>
        </p:nvSpPr>
        <p:spPr>
          <a:xfrm>
            <a:off x="5131208" y="4919856"/>
            <a:ext cx="8025581" cy="14142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11205"/>
              </a:lnSpc>
              <a:defRPr/>
            </a:pPr>
            <a:r>
              <a:rPr lang="en-US" altLang="ko-KR" sz="3400" spc="326" dirty="0">
                <a:solidFill>
                  <a:srgbClr val="004AAD"/>
                </a:solidFill>
                <a:latin typeface="한컴 윤고딕 720"/>
                <a:ea typeface="한컴 윤고딕 720"/>
              </a:rPr>
              <a:t>Lung Cancer Prediction Model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6476999" y="6438900"/>
            <a:ext cx="5562601" cy="6858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6535013"/>
            <a:ext cx="5410200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한컴 윤고딕 720"/>
                <a:ea typeface="한컴 윤고딕 720"/>
              </a:rPr>
              <a:t>3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한컴 윤고딕 720"/>
                <a:ea typeface="한컴 윤고딕 720"/>
              </a:rPr>
              <a:t>조  </a:t>
            </a:r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  <a:latin typeface="한컴 윤고딕 720"/>
                <a:ea typeface="한컴 윤고딕 720"/>
              </a:rPr>
              <a:t>조현나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한컴 윤고딕 720"/>
                <a:ea typeface="한컴 윤고딕 720"/>
              </a:rPr>
              <a:t>   곽태호   </a:t>
            </a:r>
            <a:r>
              <a:rPr lang="ko-KR" altLang="en-US" sz="2400" dirty="0" err="1">
                <a:solidFill>
                  <a:schemeClr val="accent1">
                    <a:lumMod val="75000"/>
                  </a:schemeClr>
                </a:solidFill>
                <a:latin typeface="한컴 윤고딕 720"/>
                <a:ea typeface="한컴 윤고딕 720"/>
              </a:rPr>
              <a:t>김시환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한컴 윤고딕 720"/>
                <a:ea typeface="한컴 윤고딕 720"/>
              </a:rPr>
              <a:t>   최은서</a:t>
            </a:r>
          </a:p>
          <a:p>
            <a:pPr lvl="0">
              <a:defRPr/>
            </a:pP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한컴 윤고딕 720"/>
              <a:ea typeface="한컴 윤고딕 720"/>
            </a:endParaRPr>
          </a:p>
          <a:p>
            <a:pPr lvl="0">
              <a:defRPr/>
            </a:pP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한컴 윤고딕 720"/>
              <a:ea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1028700" y="942975"/>
            <a:ext cx="6300470" cy="7790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>
              <a:lnSpc>
                <a:spcPts val="6299"/>
              </a:lnSpc>
              <a:buFontTx/>
              <a:buNone/>
            </a:pP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데이터셋</a:t>
            </a:r>
            <a:r>
              <a:rPr lang="en-US" sz="4500" spc="16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확인</a:t>
            </a:r>
            <a:endParaRPr lang="ko-KR" altLang="en-US" sz="4500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5" name="그림 7" descr="/temp/fImage52359221977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15" y="2354580"/>
            <a:ext cx="9798050" cy="1880870"/>
          </a:xfrm>
          <a:prstGeom prst="rect">
            <a:avLst/>
          </a:prstGeom>
          <a:noFill/>
        </p:spPr>
      </p:pic>
      <p:pic>
        <p:nvPicPr>
          <p:cNvPr id="6" name="그림 8" descr="/temp/fImage6656922223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885" y="4866640"/>
            <a:ext cx="7325360" cy="1896745"/>
          </a:xfrm>
          <a:prstGeom prst="rect">
            <a:avLst/>
          </a:prstGeom>
          <a:noFill/>
        </p:spPr>
      </p:pic>
      <p:pic>
        <p:nvPicPr>
          <p:cNvPr id="7" name="그림 9" descr="/temp/fImage57442223978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45" y="7427595"/>
            <a:ext cx="9425305" cy="2085975"/>
          </a:xfrm>
          <a:prstGeom prst="rect">
            <a:avLst/>
          </a:prstGeom>
          <a:noFill/>
        </p:spPr>
      </p:pic>
      <p:sp>
        <p:nvSpPr>
          <p:cNvPr id="8" name="텍스트 상자 10"/>
          <p:cNvSpPr txBox="1">
            <a:spLocks/>
          </p:cNvSpPr>
          <p:nvPr/>
        </p:nvSpPr>
        <p:spPr>
          <a:xfrm>
            <a:off x="1201421" y="3543300"/>
            <a:ext cx="5123180" cy="3725379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데이터셋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valid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test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)는 각 8 : 1 : 1로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나누었습니다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데이터셋이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잘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나누어졌는지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시각화를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해본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잘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나누어졌다는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것을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알 수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있었습니다</a:t>
            </a:r>
            <a:r>
              <a:rPr lang="en-US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9" name="텍스트 상자 17"/>
          <p:cNvSpPr txBox="1">
            <a:spLocks/>
          </p:cNvSpPr>
          <p:nvPr/>
        </p:nvSpPr>
        <p:spPr>
          <a:xfrm>
            <a:off x="11489055" y="1738630"/>
            <a:ext cx="1075055" cy="46228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 b="1">
                <a:solidFill>
                  <a:srgbClr val="004AAD"/>
                </a:solidFill>
                <a:latin typeface="맑은 고딕" charset="0"/>
                <a:ea typeface="맑은 고딕" charset="0"/>
              </a:rPr>
              <a:t>[Train]</a:t>
            </a:r>
            <a:endParaRPr lang="ko-KR" altLang="en-US" sz="2400" b="1">
              <a:solidFill>
                <a:srgbClr val="004AA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8"/>
          <p:cNvSpPr txBox="1">
            <a:spLocks/>
          </p:cNvSpPr>
          <p:nvPr/>
        </p:nvSpPr>
        <p:spPr>
          <a:xfrm>
            <a:off x="11520170" y="4235450"/>
            <a:ext cx="1043940" cy="46228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 b="1">
                <a:solidFill>
                  <a:srgbClr val="004AAD"/>
                </a:solidFill>
                <a:latin typeface="맑은 고딕" charset="0"/>
                <a:ea typeface="맑은 고딕" charset="0"/>
              </a:rPr>
              <a:t>[Valid]</a:t>
            </a:r>
            <a:endParaRPr lang="ko-KR" altLang="en-US" sz="2400" b="1">
              <a:solidFill>
                <a:srgbClr val="004AA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9"/>
          <p:cNvSpPr txBox="1">
            <a:spLocks/>
          </p:cNvSpPr>
          <p:nvPr/>
        </p:nvSpPr>
        <p:spPr>
          <a:xfrm>
            <a:off x="11662410" y="6922135"/>
            <a:ext cx="949325" cy="46228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400" b="1">
                <a:solidFill>
                  <a:srgbClr val="004AAD"/>
                </a:solidFill>
                <a:latin typeface="맑은 고딕" charset="0"/>
                <a:ea typeface="맑은 고딕" charset="0"/>
              </a:rPr>
              <a:t>[Test]</a:t>
            </a:r>
            <a:endParaRPr lang="ko-KR" altLang="en-US" sz="2400" b="1">
              <a:solidFill>
                <a:srgbClr val="004AAD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>
              <a:lnSpc>
                <a:spcPts val="6299"/>
              </a:lnSpc>
              <a:buFontTx/>
              <a:buNone/>
            </a:pP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</a:t>
            </a:r>
            <a:r>
              <a:rPr lang="en-US" sz="4500" spc="16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학습</a:t>
            </a:r>
            <a:endParaRPr lang="ko-KR" altLang="en-US" sz="4500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5" name="그림 11" descr="/temp/fImage2184623163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2413000"/>
            <a:ext cx="5627370" cy="7021830"/>
          </a:xfrm>
          <a:prstGeom prst="rect">
            <a:avLst/>
          </a:prstGeom>
          <a:noFill/>
        </p:spPr>
      </p:pic>
      <p:sp>
        <p:nvSpPr>
          <p:cNvPr id="6" name="텍스트 상자 12"/>
          <p:cNvSpPr txBox="1">
            <a:spLocks/>
          </p:cNvSpPr>
          <p:nvPr/>
        </p:nvSpPr>
        <p:spPr>
          <a:xfrm>
            <a:off x="8920422" y="3848100"/>
            <a:ext cx="7164705" cy="2248051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저는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검증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정확도가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최고치일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때마다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저장을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하도록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했습니다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0, 1, 5, 10, 15, 49, 81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일 때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베스트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저장이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되었습니다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>
              <a:lnSpc>
                <a:spcPts val="6299"/>
              </a:lnSpc>
              <a:buFontTx/>
              <a:buNone/>
            </a:pP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</a:t>
            </a:r>
            <a:r>
              <a:rPr lang="en-US" sz="4500" spc="16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학습</a:t>
            </a:r>
            <a:endParaRPr lang="ko-KR" altLang="en-US" sz="4500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1028065" y="2844800"/>
            <a:ext cx="6744336" cy="4464043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별로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검증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정확도를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계산해봤습니다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정확도가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가장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높은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81번 </a:t>
            </a: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좋을거라고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생각을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했지만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오버피팅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위험이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있습니다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그래서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리스크가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수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있지만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폐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특성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상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변화가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거의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없기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때문에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49번 </a:t>
            </a: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가장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적합할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것이라고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판단이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됩니다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7" name="그림 13" descr="/temp/fImage7597236576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50" y="3234055"/>
            <a:ext cx="8430260" cy="38144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>
              <a:lnSpc>
                <a:spcPts val="6299"/>
              </a:lnSpc>
              <a:buFontTx/>
              <a:buNone/>
            </a:pP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</a:t>
            </a:r>
            <a:r>
              <a:rPr lang="en-US" sz="4500" spc="16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그래프</a:t>
            </a:r>
            <a:r>
              <a:rPr lang="en-US" sz="4500" spc="16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출력</a:t>
            </a:r>
            <a:endParaRPr lang="ko-KR" altLang="en-US" sz="4500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5" name="그림 30" descr="/temp/fImage5111226223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" y="2291080"/>
            <a:ext cx="9681210" cy="7285990"/>
          </a:xfrm>
          <a:prstGeom prst="rect">
            <a:avLst/>
          </a:prstGeom>
          <a:noFill/>
        </p:spPr>
      </p:pic>
      <p:sp>
        <p:nvSpPr>
          <p:cNvPr id="6" name="텍스트 상자 31"/>
          <p:cNvSpPr txBox="1">
            <a:spLocks/>
          </p:cNvSpPr>
          <p:nvPr/>
        </p:nvSpPr>
        <p:spPr>
          <a:xfrm>
            <a:off x="10093440" y="2606090"/>
            <a:ext cx="7858125" cy="649229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학습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데이터에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대해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매우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잘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학습하고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있으며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학습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손실이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거의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0에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가깝습니다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검증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데이터에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대해서도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높은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정확도를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보이지만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손실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측면에서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i="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약간의</a:t>
            </a:r>
            <a:r>
              <a:rPr sz="3200" b="1" i="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i="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과적합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수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있습니다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b="0" i="0" dirty="0">
              <a:solidFill>
                <a:srgbClr val="0D0D0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전반적으로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모델의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성능이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양호하지만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검증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손실이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안정되지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않는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것을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알 수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있습니다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과적합을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방지하기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위해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i="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정규화</a:t>
            </a:r>
            <a:r>
              <a:rPr sz="3200" b="1" i="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i="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기법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이나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i="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더 </a:t>
            </a:r>
            <a:r>
              <a:rPr sz="3200" b="1" i="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많은</a:t>
            </a:r>
            <a:r>
              <a:rPr sz="3200" b="1" i="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i="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가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필요할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것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같습니다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b="0" i="0" dirty="0">
              <a:solidFill>
                <a:srgbClr val="0D0D0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228600" indent="-228600">
              <a:lnSpc>
                <a:spcPct val="114999"/>
              </a:lnSpc>
              <a:buClr>
                <a:srgbClr val="0D0D0D"/>
              </a:buClr>
              <a:buFont typeface="Arial"/>
              <a:buChar char="•"/>
            </a:pPr>
            <a:endParaRPr lang="ko-KR" altLang="en-US" sz="1200" b="0" i="0" dirty="0">
              <a:solidFill>
                <a:srgbClr val="0D0D0D"/>
              </a:solidFill>
              <a:latin typeface="Arial" charset="0"/>
              <a:ea typeface="Söhne" charset="0"/>
            </a:endParaRPr>
          </a:p>
          <a:p>
            <a:pPr marL="0" indent="0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>
              <a:lnSpc>
                <a:spcPts val="6299"/>
              </a:lnSpc>
              <a:buFontTx/>
              <a:buNone/>
            </a:pP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테스트</a:t>
            </a:r>
            <a:endParaRPr lang="ko-KR" altLang="en-US" sz="4500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7" name="그림 14" descr="/temp/fImage11637224056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2133600"/>
            <a:ext cx="4796155" cy="3540125"/>
          </a:xfrm>
          <a:prstGeom prst="rect">
            <a:avLst/>
          </a:prstGeom>
          <a:noFill/>
        </p:spPr>
      </p:pic>
      <p:pic>
        <p:nvPicPr>
          <p:cNvPr id="8" name="그림 15" descr="/temp/fImage10698124171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30" y="2133600"/>
            <a:ext cx="4678045" cy="3524885"/>
          </a:xfrm>
          <a:prstGeom prst="rect">
            <a:avLst/>
          </a:prstGeom>
          <a:noFill/>
        </p:spPr>
      </p:pic>
      <p:pic>
        <p:nvPicPr>
          <p:cNvPr id="9" name="그림 16" descr="/temp/fImage104933242679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15" y="5814695"/>
            <a:ext cx="4825365" cy="4030345"/>
          </a:xfrm>
          <a:prstGeom prst="rect">
            <a:avLst/>
          </a:prstGeom>
          <a:noFill/>
        </p:spPr>
      </p:pic>
      <p:pic>
        <p:nvPicPr>
          <p:cNvPr id="10" name="그림 20" descr="/temp/fImage101326246748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255" y="5810885"/>
            <a:ext cx="4483100" cy="3861435"/>
          </a:xfrm>
          <a:prstGeom prst="rect">
            <a:avLst/>
          </a:prstGeom>
          <a:noFill/>
        </p:spPr>
      </p:pic>
      <p:sp>
        <p:nvSpPr>
          <p:cNvPr id="11" name="텍스트 상자 21"/>
          <p:cNvSpPr txBox="1">
            <a:spLocks/>
          </p:cNvSpPr>
          <p:nvPr/>
        </p:nvSpPr>
        <p:spPr>
          <a:xfrm>
            <a:off x="1327785" y="5815330"/>
            <a:ext cx="2718435" cy="58547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정답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>
                <a:solidFill>
                  <a:srgbClr val="0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normal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 </a:t>
            </a:r>
            <a:endParaRPr lang="ko-KR" altLang="en-US" sz="3200" b="1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2" name="그림 22" descr="/temp/fImage536248780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55" y="5810885"/>
            <a:ext cx="554990" cy="494664"/>
          </a:xfrm>
          <a:prstGeom prst="rect">
            <a:avLst/>
          </a:prstGeom>
          <a:noFill/>
        </p:spPr>
      </p:pic>
      <p:sp>
        <p:nvSpPr>
          <p:cNvPr id="13" name="텍스트 상자 23"/>
          <p:cNvSpPr txBox="1">
            <a:spLocks/>
          </p:cNvSpPr>
          <p:nvPr/>
        </p:nvSpPr>
        <p:spPr>
          <a:xfrm>
            <a:off x="5334000" y="4512310"/>
            <a:ext cx="3326765" cy="10775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정답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>
                <a:solidFill>
                  <a:srgbClr val="0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Adenocarcinoma</a:t>
            </a:r>
            <a:endParaRPr lang="ko-KR" altLang="en-US" sz="3200" b="1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텍스트 상자 24"/>
          <p:cNvSpPr txBox="1">
            <a:spLocks/>
          </p:cNvSpPr>
          <p:nvPr/>
        </p:nvSpPr>
        <p:spPr>
          <a:xfrm>
            <a:off x="10075545" y="5855970"/>
            <a:ext cx="2718435" cy="10775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정답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>
                <a:solidFill>
                  <a:srgbClr val="0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Large cell carcinoma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endParaRPr lang="ko-KR" altLang="en-US" sz="3200" b="1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텍스트 상자 25"/>
          <p:cNvSpPr txBox="1">
            <a:spLocks/>
          </p:cNvSpPr>
          <p:nvPr/>
        </p:nvSpPr>
        <p:spPr>
          <a:xfrm>
            <a:off x="14309725" y="4591050"/>
            <a:ext cx="3215640" cy="10775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정답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>
                <a:solidFill>
                  <a:srgbClr val="0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Squamous cell carcinoma</a:t>
            </a:r>
            <a:endParaRPr lang="ko-KR" altLang="en-US" sz="3200" b="1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6" name="그림 26" descr="/temp/fImage536252687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10" y="5060950"/>
            <a:ext cx="554990" cy="494664"/>
          </a:xfrm>
          <a:prstGeom prst="rect">
            <a:avLst/>
          </a:prstGeom>
          <a:noFill/>
        </p:spPr>
      </p:pic>
      <p:pic>
        <p:nvPicPr>
          <p:cNvPr id="17" name="그림 27" descr="/temp/fImage5362539816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505" y="6396990"/>
            <a:ext cx="554990" cy="494664"/>
          </a:xfrm>
          <a:prstGeom prst="rect">
            <a:avLst/>
          </a:prstGeom>
          <a:noFill/>
        </p:spPr>
      </p:pic>
      <p:pic>
        <p:nvPicPr>
          <p:cNvPr id="18" name="그림 28" descr="/temp/fImage536254299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545" y="5173345"/>
            <a:ext cx="554990" cy="494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>
              <a:lnSpc>
                <a:spcPts val="6299"/>
              </a:lnSpc>
              <a:buFontTx/>
              <a:buNone/>
            </a:pP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결론</a:t>
            </a:r>
            <a:endParaRPr lang="ko-KR" altLang="en-US" sz="4500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1028064" y="2844800"/>
            <a:ext cx="6858635" cy="83185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endParaRPr lang="ko-KR" altLang="en-US" sz="3200">
              <a:latin typeface="나눔바른고딕" charset="0"/>
              <a:ea typeface="나눔바른고딕" charset="0"/>
            </a:endParaRPr>
          </a:p>
        </p:txBody>
      </p:sp>
      <p:pic>
        <p:nvPicPr>
          <p:cNvPr id="8" name="그림 32" descr="/temp/fImage700229264115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00" y="0"/>
            <a:ext cx="7715885" cy="10287635"/>
          </a:xfrm>
          <a:prstGeom prst="rect">
            <a:avLst/>
          </a:prstGeom>
          <a:noFill/>
        </p:spPr>
      </p:pic>
      <p:sp>
        <p:nvSpPr>
          <p:cNvPr id="9" name="텍스트 상자 33"/>
          <p:cNvSpPr txBox="1">
            <a:spLocks/>
          </p:cNvSpPr>
          <p:nvPr/>
        </p:nvSpPr>
        <p:spPr>
          <a:xfrm>
            <a:off x="1580515" y="3366135"/>
            <a:ext cx="6621780" cy="37020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34"/>
          <p:cNvSpPr txBox="1">
            <a:spLocks/>
          </p:cNvSpPr>
          <p:nvPr/>
        </p:nvSpPr>
        <p:spPr>
          <a:xfrm>
            <a:off x="917575" y="2543810"/>
            <a:ext cx="9055100" cy="5202706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본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연구에서는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제한된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데이터과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한정된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GPU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자원을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사용하여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폐암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예측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개발하였으며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향후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검증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데이터에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대해서도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95%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이상의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높은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정확도를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보였으나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검증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손실은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학습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손실만큼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안정적으로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감소하지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않았습니다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이는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검증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데이터에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대해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완벽히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일반화되지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못했음을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알 수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있습니다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연구에서는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확장과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자원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확보를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통해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성능을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더욱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향상시킬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수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있을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0" i="0" dirty="0" err="1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것입니다</a:t>
            </a:r>
            <a:r>
              <a:rPr sz="3200" b="0" i="0" dirty="0">
                <a:solidFill>
                  <a:srgbClr val="0D0D0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b="0" i="0" dirty="0">
              <a:solidFill>
                <a:srgbClr val="0D0D0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1" name="텍스트 상자 36"/>
          <p:cNvSpPr txBox="1">
            <a:spLocks/>
          </p:cNvSpPr>
          <p:nvPr/>
        </p:nvSpPr>
        <p:spPr>
          <a:xfrm>
            <a:off x="12026265" y="9133840"/>
            <a:ext cx="4773295" cy="40068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돼지가</a:t>
            </a:r>
            <a:r>
              <a:rPr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아니라</a:t>
            </a:r>
            <a:r>
              <a:rPr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저희</a:t>
            </a:r>
            <a:r>
              <a:rPr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고양이입니다</a:t>
            </a:r>
            <a:r>
              <a:rPr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64711"/>
            <a:ext cx="16230600" cy="21551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8539"/>
              </a:lnSpc>
              <a:defRPr/>
            </a:pPr>
            <a:r>
              <a:rPr lang="en-US" altLang="ko-KR" sz="6099" spc="213">
                <a:solidFill>
                  <a:srgbClr val="F6F6F6"/>
                </a:solidFill>
                <a:latin typeface="KoPub돋움체 Bold"/>
                <a:ea typeface="KoPub돋움체 Bold"/>
              </a:rPr>
              <a:t>Tensorflow/Keras</a:t>
            </a:r>
            <a:r>
              <a:rPr lang="ko-KR" altLang="en-US" sz="6099" spc="213">
                <a:solidFill>
                  <a:srgbClr val="F6F6F6"/>
                </a:solidFill>
                <a:latin typeface="KoPub돋움체 Bold"/>
                <a:ea typeface="KoPub돋움체 Bold"/>
              </a:rPr>
              <a:t>를 사용한 폐암 예측 모델</a:t>
            </a:r>
          </a:p>
          <a:p>
            <a:pPr lvl="0" algn="ctr">
              <a:lnSpc>
                <a:spcPts val="8539"/>
              </a:lnSpc>
              <a:defRPr/>
            </a:pPr>
            <a:endParaRPr lang="en-US" sz="6099" spc="213">
              <a:solidFill>
                <a:srgbClr val="F6F6F6"/>
              </a:solidFill>
              <a:latin typeface="KoPub돋움체 Bold"/>
              <a:ea typeface="KoPub돋움체 Bold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028700" y="3619500"/>
            <a:ext cx="16230600" cy="10452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8539"/>
              </a:lnSpc>
              <a:defRPr/>
            </a:pPr>
            <a:r>
              <a:rPr lang="en-US" sz="6099" spc="213">
                <a:solidFill>
                  <a:srgbClr val="F6F6F6"/>
                </a:solidFill>
                <a:latin typeface="Gotham Bold"/>
              </a:rPr>
              <a:t>MODEL 2.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사용한 모델</a:t>
            </a:r>
            <a:endParaRPr lang="ko-KR" altLang="en-US" sz="4500" b="1">
              <a:solidFill>
                <a:srgbClr val="004AAD"/>
              </a:solidFill>
              <a:latin typeface="서울남산 장체 EB"/>
              <a:ea typeface="서울남산 장체 EB"/>
            </a:endParaRPr>
          </a:p>
        </p:txBody>
      </p:sp>
      <p:sp>
        <p:nvSpPr>
          <p:cNvPr id="6" name="텍스트 상자 2"/>
          <p:cNvSpPr txBox="1"/>
          <p:nvPr/>
        </p:nvSpPr>
        <p:spPr>
          <a:xfrm>
            <a:off x="1028699" y="2284095"/>
            <a:ext cx="13780771" cy="573405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l" hangingPunct="1">
              <a:buFontTx/>
              <a:buNone/>
              <a:defRPr/>
            </a:pPr>
            <a:r>
              <a:rPr lang="ko-KR" altLang="en-US" sz="3200" b="1">
                <a:solidFill>
                  <a:srgbClr val="004AAD"/>
                </a:solidFill>
                <a:latin typeface="서울남산 장체 EB"/>
                <a:ea typeface="서울남산 장체 EB"/>
              </a:rPr>
              <a:t>첫 번째 모델과 동일하게 </a:t>
            </a:r>
            <a:r>
              <a:rPr lang="en-US" altLang="ko-KR" sz="3200" b="1">
                <a:solidFill>
                  <a:srgbClr val="004AAD"/>
                </a:solidFill>
                <a:latin typeface="서울남산 장체 EB"/>
                <a:ea typeface="서울남산 장체 EB"/>
              </a:rPr>
              <a:t>CNN</a:t>
            </a:r>
            <a:r>
              <a:rPr lang="ko-KR" altLang="en-US" sz="3200" b="1">
                <a:solidFill>
                  <a:srgbClr val="004AAD"/>
                </a:solidFill>
                <a:latin typeface="서울남산 장체 EB"/>
                <a:ea typeface="서울남산 장체 EB"/>
              </a:rPr>
              <a:t>을 사용했습니다</a:t>
            </a:r>
            <a:r>
              <a:rPr lang="en-US" altLang="ko-KR" sz="3200" b="1">
                <a:solidFill>
                  <a:srgbClr val="004AAD"/>
                </a:solidFill>
                <a:latin typeface="서울남산 장체 EB"/>
                <a:ea typeface="서울남산 장체 EB"/>
              </a:rPr>
              <a:t>.</a:t>
            </a:r>
            <a:r>
              <a:rPr lang="ko-KR" altLang="en-US" sz="3200" b="1">
                <a:solidFill>
                  <a:srgbClr val="004AAD"/>
                </a:solidFill>
                <a:latin typeface="서울남산 장체 EB"/>
                <a:ea typeface="서울남산 장체 EB"/>
              </a:rPr>
              <a:t> </a:t>
            </a:r>
          </a:p>
        </p:txBody>
      </p:sp>
      <p:sp>
        <p:nvSpPr>
          <p:cNvPr id="8" name="텍스트 상자 2"/>
          <p:cNvSpPr txBox="1"/>
          <p:nvPr/>
        </p:nvSpPr>
        <p:spPr>
          <a:xfrm>
            <a:off x="1028700" y="3198495"/>
            <a:ext cx="13780771" cy="573405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chemeClr val="tx1"/>
                </a:solidFill>
                <a:latin typeface="서울남산 장체 EB"/>
                <a:ea typeface="서울남산 장체 EB"/>
              </a:rPr>
              <a:t>그러나</a:t>
            </a:r>
            <a:r>
              <a:rPr kumimoji="0" lang="en-US" altLang="ko-KR" sz="3200" b="1" i="0" u="none" strike="noStrike" kern="1200" cap="none" spc="0" normalizeH="0" baseline="0">
                <a:solidFill>
                  <a:schemeClr val="tx1"/>
                </a:solidFill>
                <a:latin typeface="서울남산 장체 EB"/>
                <a:ea typeface="서울남산 장체 EB"/>
              </a:rPr>
              <a:t>,</a:t>
            </a:r>
            <a:r>
              <a:rPr kumimoji="0" lang="ko-KR" altLang="en-US" sz="3200" b="1" i="0" u="none" strike="noStrike" kern="1200" cap="none" spc="0" normalizeH="0" baseline="0">
                <a:solidFill>
                  <a:schemeClr val="tx1"/>
                </a:solidFill>
                <a:latin typeface="서울남산 장체 EB"/>
                <a:ea typeface="서울남산 장체 EB"/>
              </a:rPr>
              <a:t> 프레임 워크 부분에서 차이점을 두었습니다</a:t>
            </a:r>
            <a:r>
              <a:rPr kumimoji="0" lang="en-US" altLang="ko-KR" sz="3200" b="1" i="0" u="none" strike="noStrike" kern="1200" cap="none" spc="0" normalizeH="0" baseline="0">
                <a:solidFill>
                  <a:schemeClr val="tx1"/>
                </a:solidFill>
                <a:latin typeface="서울남산 장체 EB"/>
                <a:ea typeface="서울남산 장체 EB"/>
              </a:rPr>
              <a:t>.</a:t>
            </a:r>
            <a:r>
              <a:rPr kumimoji="0" lang="ko-KR" altLang="en-US" sz="3200" b="1" i="0" u="none" strike="noStrike" kern="1200" cap="none" spc="0" normalizeH="0" baseline="0">
                <a:solidFill>
                  <a:schemeClr val="tx1"/>
                </a:solidFill>
                <a:latin typeface="서울남산 장체 EB"/>
                <a:ea typeface="서울남산 장체 EB"/>
              </a:rPr>
              <a:t> </a:t>
            </a:r>
          </a:p>
        </p:txBody>
      </p:sp>
      <p:sp>
        <p:nvSpPr>
          <p:cNvPr id="9" name="타원 8"/>
          <p:cNvSpPr/>
          <p:nvPr/>
        </p:nvSpPr>
        <p:spPr>
          <a:xfrm>
            <a:off x="1790699" y="4229100"/>
            <a:ext cx="6781800" cy="5029200"/>
          </a:xfrm>
          <a:prstGeom prst="ellipse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334500" y="4229100"/>
            <a:ext cx="6781800" cy="5029200"/>
          </a:xfrm>
          <a:prstGeom prst="ellipse">
            <a:avLst/>
          </a:prstGeom>
          <a:solidFill>
            <a:srgbClr val="DFDFDF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텍스트 상자 2"/>
          <p:cNvSpPr txBox="1"/>
          <p:nvPr/>
        </p:nvSpPr>
        <p:spPr>
          <a:xfrm>
            <a:off x="4178935" y="4856797"/>
            <a:ext cx="2374265" cy="573405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1st Model</a:t>
            </a:r>
          </a:p>
        </p:txBody>
      </p:sp>
      <p:sp>
        <p:nvSpPr>
          <p:cNvPr id="12" name="텍스트 상자 2"/>
          <p:cNvSpPr txBox="1"/>
          <p:nvPr/>
        </p:nvSpPr>
        <p:spPr>
          <a:xfrm>
            <a:off x="11538267" y="4856797"/>
            <a:ext cx="2374265" cy="573405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2nd Model</a:t>
            </a:r>
          </a:p>
        </p:txBody>
      </p:sp>
      <p:sp>
        <p:nvSpPr>
          <p:cNvPr id="13" name="텍스트 상자 2"/>
          <p:cNvSpPr txBox="1"/>
          <p:nvPr/>
        </p:nvSpPr>
        <p:spPr>
          <a:xfrm>
            <a:off x="4178935" y="5542915"/>
            <a:ext cx="2374265" cy="667385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3800" b="1" i="0" u="none" strike="noStrike" kern="1200" cap="none" spc="0" normalizeH="0" baseline="0">
                <a:solidFill>
                  <a:schemeClr val="accent6"/>
                </a:solidFill>
                <a:latin typeface="서울남산 장체 EB"/>
                <a:ea typeface="서울남산 장체 EB"/>
              </a:rPr>
              <a:t>Pytorch</a:t>
            </a:r>
          </a:p>
        </p:txBody>
      </p:sp>
      <p:sp>
        <p:nvSpPr>
          <p:cNvPr id="14" name="텍스트 상자 2"/>
          <p:cNvSpPr txBox="1"/>
          <p:nvPr/>
        </p:nvSpPr>
        <p:spPr>
          <a:xfrm>
            <a:off x="10547666" y="5620385"/>
            <a:ext cx="4844734" cy="666115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3800" b="1" i="0" u="none" strike="noStrike" kern="1200" cap="none" spc="0" normalizeH="0" baseline="0">
                <a:solidFill>
                  <a:srgbClr val="F79646"/>
                </a:solidFill>
                <a:latin typeface="서울남산 장체 EB"/>
                <a:ea typeface="서울남산 장체 EB"/>
              </a:rPr>
              <a:t>Tensorflow / Keras</a:t>
            </a:r>
          </a:p>
        </p:txBody>
      </p:sp>
      <p:sp>
        <p:nvSpPr>
          <p:cNvPr id="15" name="텍스트 상자 2"/>
          <p:cNvSpPr txBox="1"/>
          <p:nvPr/>
        </p:nvSpPr>
        <p:spPr>
          <a:xfrm>
            <a:off x="2838450" y="6438900"/>
            <a:ext cx="4686300" cy="2037080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2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동적 계산 그래프를 사용하여 유연성 및 직관성을 제공, 연구 및 실험에 유리. </a:t>
            </a:r>
          </a:p>
        </p:txBody>
      </p:sp>
      <p:sp>
        <p:nvSpPr>
          <p:cNvPr id="16" name="텍스트 상자 2"/>
          <p:cNvSpPr txBox="1"/>
          <p:nvPr/>
        </p:nvSpPr>
        <p:spPr>
          <a:xfrm>
            <a:off x="10401300" y="6383020"/>
            <a:ext cx="4686300" cy="2037079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정적 및 동적 계산 그래프를 모두 지원하며, 다양한 배포 옵션과 강력한 도구를 제공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모델 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정의</a:t>
            </a:r>
            <a:endParaRPr lang="en-US" sz="4500" b="1" spc="160">
              <a:solidFill>
                <a:srgbClr val="004AAD"/>
              </a:solidFill>
              <a:latin typeface="서울남산 장체 EB"/>
              <a:ea typeface="서울남산 장체 EB"/>
            </a:endParaRPr>
          </a:p>
        </p:txBody>
      </p:sp>
      <p:sp>
        <p:nvSpPr>
          <p:cNvPr id="6" name="Rect 0"/>
          <p:cNvSpPr txBox="1"/>
          <p:nvPr/>
        </p:nvSpPr>
        <p:spPr>
          <a:xfrm>
            <a:off x="10439400" y="2979368"/>
            <a:ext cx="7315199" cy="5048937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442680" lvl="0" indent="-442680" algn="l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100">
                <a:latin typeface="서울남산 장체 EB"/>
                <a:ea typeface="서울남산 장체 EB"/>
              </a:rPr>
              <a:t>여러 개의 </a:t>
            </a:r>
            <a:r>
              <a:rPr lang="ko-KR" altLang="en-US" sz="3100" b="1">
                <a:solidFill>
                  <a:srgbClr val="0C86CB"/>
                </a:solidFill>
                <a:latin typeface="서울남산 장체 EB"/>
                <a:ea typeface="서울남산 장체 EB"/>
              </a:rPr>
              <a:t>합성곱 층</a:t>
            </a:r>
            <a:r>
              <a:rPr lang="ko-KR" altLang="en-US" sz="3100">
                <a:latin typeface="서울남산 장체 EB"/>
                <a:ea typeface="서울남산 장체 EB"/>
              </a:rPr>
              <a:t>과 </a:t>
            </a:r>
            <a:r>
              <a:rPr lang="ko-KR" altLang="en-US" sz="3100" b="1">
                <a:solidFill>
                  <a:srgbClr val="0C86CB"/>
                </a:solidFill>
                <a:latin typeface="서울남산 장체 EB"/>
                <a:ea typeface="서울남산 장체 EB"/>
              </a:rPr>
              <a:t>풀링 층</a:t>
            </a:r>
            <a:r>
              <a:rPr lang="ko-KR" altLang="en-US" sz="3100">
                <a:latin typeface="서울남산 장체 EB"/>
                <a:ea typeface="서울남산 장체 EB"/>
              </a:rPr>
              <a:t>을 통해 이미지 특징을 추출하고, </a:t>
            </a:r>
            <a:r>
              <a:rPr lang="ko-KR" altLang="en-US" sz="3100" b="1">
                <a:solidFill>
                  <a:srgbClr val="0C86CB"/>
                </a:solidFill>
                <a:latin typeface="서울남산 장체 EB"/>
                <a:ea typeface="서울남산 장체 EB"/>
              </a:rPr>
              <a:t>완전 연결 층</a:t>
            </a:r>
            <a:r>
              <a:rPr lang="ko-KR" altLang="en-US" sz="3100">
                <a:latin typeface="서울남산 장체 EB"/>
                <a:ea typeface="서울남산 장체 EB"/>
              </a:rPr>
              <a:t>을 통해 분류합니다</a:t>
            </a:r>
            <a:r>
              <a:rPr lang="en-US" altLang="ko-KR" sz="3100">
                <a:latin typeface="서울남산 장체 EB"/>
                <a:ea typeface="서울남산 장체 EB"/>
              </a:rPr>
              <a:t>.</a:t>
            </a:r>
            <a:r>
              <a:rPr lang="ko-KR" altLang="en-US" sz="3100">
                <a:latin typeface="서울남산 장체 EB"/>
                <a:ea typeface="서울남산 장체 EB"/>
              </a:rPr>
              <a:t> </a:t>
            </a:r>
          </a:p>
          <a:p>
            <a:pPr marL="442680" lvl="0" indent="-442680" algn="l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100" b="1">
                <a:solidFill>
                  <a:srgbClr val="0C86CB"/>
                </a:solidFill>
                <a:latin typeface="서울남산 장체 EB"/>
                <a:ea typeface="서울남산 장체 EB"/>
              </a:rPr>
              <a:t>드롭아웃 층</a:t>
            </a:r>
            <a:r>
              <a:rPr lang="ko-KR" altLang="en-US" sz="3100">
                <a:latin typeface="서울남산 장체 EB"/>
                <a:ea typeface="서울남산 장체 EB"/>
              </a:rPr>
              <a:t>을 사용하여 과적합을 방지합니다.</a:t>
            </a:r>
          </a:p>
          <a:p>
            <a:pPr marL="442680" lvl="0" indent="-442680" algn="l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100">
                <a:latin typeface="서울남산 장체 EB"/>
                <a:ea typeface="서울남산 장체 EB"/>
              </a:rPr>
              <a:t>마지막 출력 층은 4개의 클래스에 대한 확률을 예측합니다.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700" y="2422069"/>
            <a:ext cx="8878538" cy="6163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모델 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학습</a:t>
            </a:r>
          </a:p>
        </p:txBody>
      </p:sp>
      <p:sp>
        <p:nvSpPr>
          <p:cNvPr id="6" name="Rect 0"/>
          <p:cNvSpPr txBox="1"/>
          <p:nvPr/>
        </p:nvSpPr>
        <p:spPr>
          <a:xfrm>
            <a:off x="10591799" y="3543299"/>
            <a:ext cx="7315197" cy="789306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442680" lvl="0" indent="-442680" algn="l">
              <a:lnSpc>
                <a:spcPct val="150000"/>
              </a:lnSpc>
              <a:buFont typeface="Arial"/>
              <a:buChar char="•"/>
              <a:defRPr/>
            </a:pPr>
            <a:endParaRPr lang="ko-KR" altLang="en-US" sz="3100">
              <a:latin typeface="서울남산 장체 EB"/>
              <a:ea typeface="서울남산 장체 EB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700" y="2650709"/>
            <a:ext cx="9275178" cy="8925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6115894"/>
            <a:ext cx="11166764" cy="3142406"/>
          </a:xfrm>
          <a:prstGeom prst="rect">
            <a:avLst/>
          </a:prstGeom>
        </p:spPr>
      </p:pic>
      <p:sp>
        <p:nvSpPr>
          <p:cNvPr id="12" name="Rect 0"/>
          <p:cNvSpPr txBox="1"/>
          <p:nvPr/>
        </p:nvSpPr>
        <p:spPr>
          <a:xfrm>
            <a:off x="1028699" y="3937952"/>
            <a:ext cx="16459200" cy="1509078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epoch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를 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45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로 설정해 모델을 훈련시켜보았습니다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.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아래는 코드 결과의 일부입니다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.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  <a:b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</a:b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이를 토대로 성능을 평가해보겠습니다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.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3157" y="2142936"/>
            <a:ext cx="2933700" cy="1116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86"/>
              </a:lnSpc>
            </a:pPr>
            <a:r>
              <a:rPr lang="ko-KR" altLang="en-US" sz="7200" spc="21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lang="en-US" sz="7200" spc="217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35614" y="1631060"/>
            <a:ext cx="315538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5"/>
              </a:lnSpc>
            </a:pPr>
            <a:r>
              <a:rPr lang="en-US" sz="2800" spc="65" dirty="0">
                <a:solidFill>
                  <a:srgbClr val="004AAD"/>
                </a:solidFill>
                <a:ea typeface="윤고딕 Semi-Bold"/>
              </a:rPr>
              <a:t>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76202" y="1482459"/>
            <a:ext cx="4337215" cy="45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2"/>
              </a:lnSpc>
            </a:pPr>
            <a:r>
              <a:rPr lang="ko-KR" altLang="en-US" sz="2800" spc="65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r>
              <a:rPr lang="en-US" sz="2800" spc="65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spc="65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  <a:endParaRPr lang="en-US" sz="2800" spc="659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76201" y="4384891"/>
            <a:ext cx="4337215" cy="45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2"/>
              </a:lnSpc>
            </a:pPr>
            <a:r>
              <a:rPr lang="ko-KR" altLang="en-US" sz="2800" spc="65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모델설명</a:t>
            </a:r>
            <a:endParaRPr lang="en-US" sz="2800" spc="659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95866" y="7344909"/>
            <a:ext cx="4337215" cy="45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62"/>
              </a:lnSpc>
            </a:pPr>
            <a:r>
              <a:rPr lang="ko-KR" altLang="en-US" sz="2800" spc="65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sz="2800" spc="659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1523518" y="1643475"/>
            <a:ext cx="3772324" cy="0"/>
          </a:xfrm>
          <a:prstGeom prst="line">
            <a:avLst/>
          </a:prstGeom>
          <a:ln w="285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0591799" y="4652207"/>
            <a:ext cx="4704042" cy="28379"/>
          </a:xfrm>
          <a:prstGeom prst="line">
            <a:avLst/>
          </a:prstGeom>
          <a:ln w="285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9771523" y="7583831"/>
            <a:ext cx="5543983" cy="28379"/>
          </a:xfrm>
          <a:prstGeom prst="line">
            <a:avLst/>
          </a:prstGeom>
          <a:ln w="2857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627895" y="2073689"/>
            <a:ext cx="3772324" cy="202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CT </a:t>
            </a: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사진 기반 폐암 예측 모델</a:t>
            </a:r>
            <a:endParaRPr lang="en-US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ts val="3239"/>
              </a:lnSpc>
              <a:buFontTx/>
              <a:buChar char="-"/>
            </a:pP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선정 배경</a:t>
            </a:r>
            <a:endParaRPr lang="en-US" altLang="ko-KR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ts val="3239"/>
              </a:lnSpc>
              <a:buFontTx/>
              <a:buChar char="-"/>
            </a:pP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  <a:endParaRPr lang="en-US" altLang="ko-KR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ts val="3239"/>
              </a:lnSpc>
              <a:buFontTx/>
              <a:buChar char="-"/>
            </a:pP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분류할 </a:t>
            </a:r>
            <a:r>
              <a:rPr lang="ko-KR" altLang="en-US" sz="2100" spc="53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폐암종</a:t>
            </a: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종류</a:t>
            </a:r>
            <a:endParaRPr lang="en-US" altLang="ko-KR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ts val="3239"/>
              </a:lnSpc>
              <a:buFontTx/>
              <a:buChar char="-"/>
            </a:pP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</a:t>
            </a:r>
            <a:endParaRPr lang="en-US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964A1BD6-F706-7695-4A89-789D642B1E8F}"/>
              </a:ext>
            </a:extLst>
          </p:cNvPr>
          <p:cNvSpPr txBox="1"/>
          <p:nvPr/>
        </p:nvSpPr>
        <p:spPr>
          <a:xfrm>
            <a:off x="10591799" y="5047910"/>
            <a:ext cx="5029200" cy="2433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altLang="ko-KR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모델 시도</a:t>
            </a:r>
            <a:endParaRPr lang="en-US" altLang="ko-KR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ts val="3239"/>
              </a:lnSpc>
              <a:buFontTx/>
              <a:buChar char="-"/>
            </a:pPr>
            <a:r>
              <a:rPr lang="en-US" altLang="ko-KR" sz="2100" spc="53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Pytorch</a:t>
            </a: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사용한 폐암 예측 모델</a:t>
            </a:r>
            <a:endParaRPr lang="en-US" altLang="ko-KR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ts val="3239"/>
              </a:lnSpc>
              <a:buFontTx/>
              <a:buChar char="-"/>
            </a:pPr>
            <a:r>
              <a:rPr lang="en-US" altLang="ko-KR" sz="2100" spc="53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Tensorflow</a:t>
            </a: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</a:t>
            </a:r>
            <a:r>
              <a:rPr lang="en-US" altLang="ko-KR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사용한 폐암 예측 모델</a:t>
            </a:r>
            <a:endParaRPr lang="en-US" altLang="ko-KR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ts val="3239"/>
              </a:lnSpc>
              <a:buFontTx/>
              <a:buChar char="-"/>
            </a:pPr>
            <a:r>
              <a:rPr lang="en-US" altLang="ko-KR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Lung</a:t>
            </a: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Nodule 3d detection model </a:t>
            </a:r>
          </a:p>
          <a:p>
            <a:pPr algn="l">
              <a:lnSpc>
                <a:spcPts val="3239"/>
              </a:lnSpc>
            </a:pPr>
            <a:r>
              <a:rPr lang="en-US" altLang="ko-KR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(3d </a:t>
            </a: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자료를 기반으로 한 폐 종양 감지 모델 </a:t>
            </a:r>
            <a:r>
              <a:rPr lang="en-US" altLang="ko-KR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  <a:p>
            <a:pPr marL="285750" indent="-285750" algn="l">
              <a:lnSpc>
                <a:spcPts val="3239"/>
              </a:lnSpc>
              <a:buFontTx/>
              <a:buChar char="-"/>
            </a:pPr>
            <a:endParaRPr lang="en-US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82AB1CB8-6026-70D9-EA43-66ACB6F68E7C}"/>
              </a:ext>
            </a:extLst>
          </p:cNvPr>
          <p:cNvSpPr txBox="1"/>
          <p:nvPr/>
        </p:nvSpPr>
        <p:spPr>
          <a:xfrm>
            <a:off x="10591799" y="8037610"/>
            <a:ext cx="3772324" cy="38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21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비교</a:t>
            </a:r>
            <a:endParaRPr lang="en-US" sz="21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성능 평가</a:t>
            </a:r>
          </a:p>
        </p:txBody>
      </p:sp>
      <p:sp>
        <p:nvSpPr>
          <p:cNvPr id="6" name="Rect 0"/>
          <p:cNvSpPr txBox="1"/>
          <p:nvPr/>
        </p:nvSpPr>
        <p:spPr>
          <a:xfrm>
            <a:off x="10591799" y="3543299"/>
            <a:ext cx="7315197" cy="789306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442680" lvl="0" indent="-442680" algn="l">
              <a:lnSpc>
                <a:spcPct val="150000"/>
              </a:lnSpc>
              <a:buFont typeface="Arial"/>
              <a:buChar char="•"/>
              <a:defRPr/>
            </a:pPr>
            <a:endParaRPr lang="ko-KR" altLang="en-US" sz="3100">
              <a:latin typeface="서울남산 장체 EB"/>
              <a:ea typeface="서울남산 장체 EB"/>
            </a:endParaRPr>
          </a:p>
        </p:txBody>
      </p:sp>
      <p:sp>
        <p:nvSpPr>
          <p:cNvPr id="12" name="Rect 0"/>
          <p:cNvSpPr txBox="1"/>
          <p:nvPr/>
        </p:nvSpPr>
        <p:spPr>
          <a:xfrm>
            <a:off x="914399" y="6150292"/>
            <a:ext cx="16459201" cy="150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해당 모델이 테스트 데이터셋에 대해 </a:t>
            </a:r>
            <a:r>
              <a:rPr kumimoji="0" lang="ko-KR" altLang="en-US" sz="31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약 </a:t>
            </a:r>
            <a:r>
              <a:rPr kumimoji="0" lang="en-US" altLang="ko-KR" sz="31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85.44%</a:t>
            </a:r>
            <a:r>
              <a:rPr kumimoji="0" lang="ko-KR" altLang="en-US" sz="31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의 정확도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를 달성하고 있음을 알 수 있습니다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.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1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손실은 약 </a:t>
            </a:r>
            <a:r>
              <a:rPr kumimoji="0" lang="en-US" altLang="ko-KR" sz="31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0.425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로 나타났습니다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.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700" y="2590666"/>
            <a:ext cx="8178024" cy="13472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3937952"/>
            <a:ext cx="15711055" cy="1521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Accuracy 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그래프</a:t>
            </a:r>
          </a:p>
        </p:txBody>
      </p:sp>
      <p:sp>
        <p:nvSpPr>
          <p:cNvPr id="12" name="Rect 0"/>
          <p:cNvSpPr txBox="1"/>
          <p:nvPr/>
        </p:nvSpPr>
        <p:spPr>
          <a:xfrm>
            <a:off x="9906001" y="2590799"/>
            <a:ext cx="7391399" cy="4866005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kumimoji="0" lang="ko-KR" altLang="en-US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초기단계</a:t>
            </a:r>
            <a:r>
              <a:rPr kumimoji="0" lang="en-US" altLang="ko-KR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(10 epoch</a:t>
            </a:r>
            <a:r>
              <a:rPr kumimoji="0" lang="ko-KR" altLang="en-US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이하</a:t>
            </a:r>
            <a:r>
              <a:rPr kumimoji="0" lang="en-US" altLang="ko-KR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)</a:t>
            </a: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endParaRPr kumimoji="0" lang="en-US" altLang="ko-KR" sz="3100" b="1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29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빠른 정확도 증가</a:t>
            </a: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:  훈련 데이터와 검증 데이터에 대한 정확도가 빠르게 증가합니다. 모델이 초기 학습 단계에서 중요한 패턴을 빠르게 학습하고 있음을 알 수 있습니다</a:t>
            </a:r>
            <a:r>
              <a:rPr kumimoji="0" lang="en-US" altLang="ko-KR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.</a:t>
            </a: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  <a:endParaRPr kumimoji="0" lang="ko-KR" altLang="en-US" sz="3100" b="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endParaRPr kumimoji="0" lang="en-US" altLang="ko-KR" sz="3100" b="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944" y="2590799"/>
            <a:ext cx="8153056" cy="6210299"/>
          </a:xfrm>
          <a:prstGeom prst="rect">
            <a:avLst/>
          </a:prstGeom>
        </p:spPr>
      </p:pic>
      <p:cxnSp>
        <p:nvCxnSpPr>
          <p:cNvPr id="17" name="선 16"/>
          <p:cNvCxnSpPr/>
          <p:nvPr/>
        </p:nvCxnSpPr>
        <p:spPr>
          <a:xfrm rot="16200000" flipH="1">
            <a:off x="-38100" y="5867400"/>
            <a:ext cx="73914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Accuracy 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그래프</a:t>
            </a:r>
          </a:p>
        </p:txBody>
      </p:sp>
      <p:sp>
        <p:nvSpPr>
          <p:cNvPr id="12" name="Rect 0"/>
          <p:cNvSpPr txBox="1"/>
          <p:nvPr/>
        </p:nvSpPr>
        <p:spPr>
          <a:xfrm>
            <a:off x="9753600" y="847645"/>
            <a:ext cx="7772399" cy="859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endParaRPr kumimoji="0" lang="ko-KR" altLang="en-US" sz="3100" b="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kumimoji="0" lang="ko-KR" altLang="en-US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중간단계</a:t>
            </a:r>
            <a:r>
              <a:rPr kumimoji="0" lang="en-US" altLang="ko-KR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(10-30</a:t>
            </a:r>
            <a:r>
              <a:rPr kumimoji="0" lang="ko-KR" altLang="en-US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  <a:r>
              <a:rPr kumimoji="0" lang="en-US" altLang="ko-KR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epoch)</a:t>
            </a: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endParaRPr kumimoji="0" lang="en-US" altLang="ko-KR" sz="3100" b="1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899880" lvl="1" indent="-442680" algn="l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31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변동성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: 정확도가 약간의 변동을 보입니다. 훈련 데이터에 대한 정확도는 비교적 일정하게 증가하지만, 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검증 데이터에 대한 정확도는 약간의 진폭을 가지고 변동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합니다. </a:t>
            </a:r>
          </a:p>
          <a:p>
            <a:pPr marL="899880" lvl="1" indent="-442680" algn="l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모델이 데이터를 더 깊이 학습하면서 일반화 성능을 조정하고 있음을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알 수 있습니다</a:t>
            </a:r>
            <a:r>
              <a:rPr kumimoji="0" lang="en-US" altLang="ko-KR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.</a:t>
            </a:r>
            <a:r>
              <a:rPr kumimoji="0" lang="ko-KR" altLang="en-US" sz="31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endParaRPr kumimoji="0" lang="en-US" altLang="ko-KR" sz="3100" b="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944" y="2590799"/>
            <a:ext cx="8153056" cy="6210299"/>
          </a:xfrm>
          <a:prstGeom prst="rect">
            <a:avLst/>
          </a:prstGeom>
        </p:spPr>
      </p:pic>
      <p:cxnSp>
        <p:nvCxnSpPr>
          <p:cNvPr id="16" name="선 15"/>
          <p:cNvCxnSpPr/>
          <p:nvPr/>
        </p:nvCxnSpPr>
        <p:spPr>
          <a:xfrm rot="16200000" flipH="1">
            <a:off x="-38100" y="5867400"/>
            <a:ext cx="7391400" cy="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ysDash"/>
          </a:ln>
        </p:spPr>
      </p:cxnSp>
      <p:cxnSp>
        <p:nvCxnSpPr>
          <p:cNvPr id="17" name="선 16"/>
          <p:cNvCxnSpPr/>
          <p:nvPr/>
        </p:nvCxnSpPr>
        <p:spPr>
          <a:xfrm rot="16200000" flipH="1">
            <a:off x="2933700" y="5867400"/>
            <a:ext cx="7391400" cy="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ysDash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Accuracy 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그래프</a:t>
            </a:r>
          </a:p>
        </p:txBody>
      </p:sp>
      <p:sp>
        <p:nvSpPr>
          <p:cNvPr id="12" name="Rect 0"/>
          <p:cNvSpPr txBox="1"/>
          <p:nvPr/>
        </p:nvSpPr>
        <p:spPr>
          <a:xfrm>
            <a:off x="9906001" y="2590799"/>
            <a:ext cx="7391399" cy="4866006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kumimoji="0" lang="ko-KR" altLang="en-US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후반단계</a:t>
            </a:r>
            <a:r>
              <a:rPr kumimoji="0" lang="en-US" altLang="ko-KR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(30 epoch</a:t>
            </a:r>
            <a:r>
              <a:rPr kumimoji="0" lang="ko-KR" altLang="en-US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이후</a:t>
            </a:r>
            <a:r>
              <a:rPr kumimoji="0" lang="en-US" altLang="ko-KR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)</a:t>
            </a: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endParaRPr kumimoji="0" lang="en-US" altLang="ko-KR" sz="3100" b="1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29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안정화</a:t>
            </a:r>
            <a:r>
              <a:rPr kumimoji="0" lang="ko-KR" altLang="en-US" sz="2900" i="0" u="none" strike="noStrike" kern="1200" cap="none" spc="0" normalizeH="0" baseline="0">
                <a:solidFill>
                  <a:schemeClr val="dk1"/>
                </a:solidFill>
                <a:latin typeface="서울남산 장체 EB"/>
                <a:ea typeface="서울남산 장체 EB"/>
              </a:rPr>
              <a:t>: 훈련 데이터에 대한 정확도가 매우 높아지며 안정화됩니다. 검증 데이터에 대한 정확도도 높은 수준에서 안정화되지만 훈련 데이터에 비해 약간 낮습니다.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endParaRPr kumimoji="0" lang="en-US" altLang="ko-KR" sz="3100" b="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944" y="2590799"/>
            <a:ext cx="8153056" cy="6210299"/>
          </a:xfrm>
          <a:prstGeom prst="rect">
            <a:avLst/>
          </a:prstGeom>
        </p:spPr>
      </p:pic>
      <p:cxnSp>
        <p:nvCxnSpPr>
          <p:cNvPr id="17" name="선 16"/>
          <p:cNvCxnSpPr/>
          <p:nvPr/>
        </p:nvCxnSpPr>
        <p:spPr>
          <a:xfrm rot="16200000" flipH="1">
            <a:off x="2933700" y="5943600"/>
            <a:ext cx="73914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Loss 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그래프</a:t>
            </a:r>
          </a:p>
        </p:txBody>
      </p:sp>
      <p:sp>
        <p:nvSpPr>
          <p:cNvPr id="12" name="Rect 0"/>
          <p:cNvSpPr txBox="1"/>
          <p:nvPr/>
        </p:nvSpPr>
        <p:spPr>
          <a:xfrm>
            <a:off x="10058400" y="1743075"/>
            <a:ext cx="7391399" cy="7875905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kumimoji="0" lang="ko-KR" altLang="en-US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초기단계 </a:t>
            </a:r>
            <a:r>
              <a:rPr kumimoji="0" lang="en-US" altLang="ko-KR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:</a:t>
            </a:r>
            <a:r>
              <a:rPr kumimoji="0" lang="ko-KR" altLang="en-US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빠른 손실 감소</a:t>
            </a: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endParaRPr kumimoji="0" lang="ko-KR" altLang="en-US" sz="310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kumimoji="0" lang="ko-KR" altLang="en-US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중간단계 </a:t>
            </a:r>
            <a:r>
              <a:rPr kumimoji="0" lang="en-US" altLang="ko-KR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:</a:t>
            </a:r>
            <a:r>
              <a:rPr kumimoji="0" lang="ko-KR" altLang="en-US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변동성 증가</a:t>
            </a:r>
            <a:r>
              <a:rPr kumimoji="0" lang="en-US" altLang="ko-KR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,</a:t>
            </a:r>
            <a:r>
              <a:rPr kumimoji="0" lang="ko-KR" altLang="en-US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훈련 손실은 계속해서 감소</a:t>
            </a: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endParaRPr kumimoji="0" lang="ko-KR" altLang="en-US" sz="310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kumimoji="0" lang="ko-KR" altLang="en-US" sz="3100" b="1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후반단계 </a:t>
            </a:r>
            <a:r>
              <a:rPr kumimoji="0" lang="en-US" altLang="ko-KR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:</a:t>
            </a:r>
            <a:r>
              <a:rPr kumimoji="0" lang="ko-KR" altLang="en-US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훈련 손실 안정화</a:t>
            </a:r>
            <a:r>
              <a:rPr kumimoji="0" lang="en-US" altLang="ko-KR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. but</a:t>
            </a:r>
            <a:r>
              <a:rPr kumimoji="0" lang="ko-KR" altLang="en-US" sz="310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 검증 손실의 변동은 지속됨</a:t>
            </a: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endParaRPr kumimoji="0" lang="ko-KR" altLang="en-US" sz="3100" b="1" i="0" u="none" strike="noStrike" kern="1200" cap="none" spc="0" normalizeH="0" baseline="0">
              <a:solidFill>
                <a:srgbClr val="0C86CB"/>
              </a:solidFill>
              <a:latin typeface="서울남산 장체 EB"/>
              <a:ea typeface="서울남산 장체 EB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3100" i="0" u="none" strike="noStrike" kern="1200" cap="none" spc="0" normalizeH="0" baseline="0">
                <a:solidFill>
                  <a:schemeClr val="dk1"/>
                </a:solidFill>
                <a:latin typeface="서울남산 장체 EB"/>
                <a:ea typeface="서울남산 장체 EB"/>
              </a:rPr>
              <a:t>정확도와 손실 그래프를 종합해 고려해봤을 때</a:t>
            </a:r>
            <a:r>
              <a:rPr kumimoji="0" lang="en-US" altLang="ko-KR" sz="3100" i="0" u="none" strike="noStrike" kern="1200" cap="none" spc="0" normalizeH="0" baseline="0">
                <a:solidFill>
                  <a:schemeClr val="dk1"/>
                </a:solidFill>
                <a:latin typeface="서울남산 장체 EB"/>
                <a:ea typeface="서울남산 장체 EB"/>
              </a:rPr>
              <a:t>,</a:t>
            </a:r>
            <a:r>
              <a:rPr kumimoji="0" lang="ko-KR" altLang="en-US" sz="3100" i="0" u="none" strike="noStrike" kern="1200" cap="none" spc="0" normalizeH="0" baseline="0">
                <a:solidFill>
                  <a:schemeClr val="dk1"/>
                </a:solidFill>
                <a:latin typeface="서울남산 장체 EB"/>
                <a:ea typeface="서울남산 장체 EB"/>
              </a:rPr>
              <a:t> 모델이 </a:t>
            </a:r>
            <a:r>
              <a:rPr kumimoji="0" lang="ko-KR" altLang="en-US" sz="31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약간의 과적합 징후</a:t>
            </a:r>
            <a:r>
              <a:rPr kumimoji="0" lang="ko-KR" altLang="en-US" sz="3100" i="0" u="none" strike="noStrike" kern="1200" cap="none" spc="0" normalizeH="0" baseline="0">
                <a:solidFill>
                  <a:schemeClr val="dk1"/>
                </a:solidFill>
                <a:latin typeface="서울남산 장체 EB"/>
                <a:ea typeface="서울남산 장체 EB"/>
              </a:rPr>
              <a:t>를 나타내고 있다고 볼 수 있습니다</a:t>
            </a:r>
            <a:r>
              <a:rPr kumimoji="0" lang="en-US" altLang="ko-KR" sz="3100" i="0" u="none" strike="noStrike" kern="1200" cap="none" spc="0" normalizeH="0" baseline="0">
                <a:solidFill>
                  <a:schemeClr val="dk1"/>
                </a:solidFill>
                <a:latin typeface="서울남산 장체 EB"/>
                <a:ea typeface="서울남산 장체 EB"/>
              </a:rPr>
              <a:t>.</a:t>
            </a:r>
            <a:r>
              <a:rPr kumimoji="0" lang="ko-KR" altLang="en-US" sz="31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0898" y="2590799"/>
            <a:ext cx="8403102" cy="640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5"/>
            <a:ext cx="6300470" cy="8001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제 </a:t>
            </a: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1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종 오류 </a:t>
            </a: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/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 </a:t>
            </a: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2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종 오류</a:t>
            </a:r>
          </a:p>
        </p:txBody>
      </p:sp>
      <p:sp>
        <p:nvSpPr>
          <p:cNvPr id="12" name="Rect 0"/>
          <p:cNvSpPr txBox="1"/>
          <p:nvPr/>
        </p:nvSpPr>
        <p:spPr>
          <a:xfrm>
            <a:off x="1028699" y="2628900"/>
            <a:ext cx="16268700" cy="5046980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kumimoji="0" lang="en-US" altLang="ko-KR" sz="3100" b="1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1</a:t>
            </a:r>
            <a:r>
              <a:rPr kumimoji="0" lang="ko-KR" altLang="en-US" sz="3100" b="1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종 오류 (</a:t>
            </a:r>
            <a:r>
              <a:rPr kumimoji="0" lang="ko-KR" altLang="en-US" sz="3100" b="1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Type</a:t>
            </a:r>
            <a:r>
              <a:rPr kumimoji="0" lang="ko-KR" altLang="en-US" sz="3100" b="1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  <a:r>
              <a:rPr kumimoji="0" lang="ko-KR" altLang="en-US" sz="3100" b="1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I</a:t>
            </a:r>
            <a:r>
              <a:rPr kumimoji="0" lang="ko-KR" altLang="en-US" sz="3100" b="1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  <a:r>
              <a:rPr kumimoji="0" lang="ko-KR" altLang="en-US" sz="3100" b="1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error</a:t>
            </a:r>
            <a:r>
              <a:rPr kumimoji="0" lang="ko-KR" altLang="en-US" sz="3100" b="1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)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: 실제로는 음성(</a:t>
            </a:r>
            <a:r>
              <a:rPr kumimoji="0" lang="ko-KR" altLang="en-US" sz="3100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negative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)인데 양성(</a:t>
            </a:r>
            <a:r>
              <a:rPr kumimoji="0" lang="ko-KR" altLang="en-US" sz="3100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positive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)으로 잘못 예측하는 경우. 즉, 거짓 양성(</a:t>
            </a:r>
            <a:r>
              <a:rPr kumimoji="0" lang="ko-KR" altLang="en-US" sz="3100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False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  <a:r>
              <a:rPr kumimoji="0" lang="ko-KR" altLang="en-US" sz="3100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Positive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, FP).</a:t>
            </a: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endParaRPr kumimoji="0" lang="ko-KR" altLang="en-US" sz="3100" i="0" u="none" strike="noStrike" kern="1200" cap="none" spc="0" normalizeH="0" baseline="0" dirty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kumimoji="0" lang="ko-KR" altLang="en-US" sz="3100" b="1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2종 오류 (</a:t>
            </a:r>
            <a:r>
              <a:rPr kumimoji="0" lang="ko-KR" altLang="en-US" sz="3100" b="1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Type</a:t>
            </a:r>
            <a:r>
              <a:rPr kumimoji="0" lang="ko-KR" altLang="en-US" sz="3100" b="1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 II </a:t>
            </a:r>
            <a:r>
              <a:rPr kumimoji="0" lang="ko-KR" altLang="en-US" sz="3100" b="1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error</a:t>
            </a:r>
            <a:r>
              <a:rPr kumimoji="0" lang="ko-KR" altLang="en-US" sz="3100" b="1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)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: 실제로는 양성(</a:t>
            </a:r>
            <a:r>
              <a:rPr kumimoji="0" lang="ko-KR" altLang="en-US" sz="3100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positive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)인데 음성(</a:t>
            </a:r>
            <a:r>
              <a:rPr kumimoji="0" lang="ko-KR" altLang="en-US" sz="3100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negative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)</a:t>
            </a:r>
            <a:r>
              <a:rPr kumimoji="0" lang="ko-KR" altLang="en-US" sz="3100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으로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 잘못 예측하는 경우. 즉, 거짓 음성(</a:t>
            </a:r>
            <a:r>
              <a:rPr kumimoji="0" lang="ko-KR" altLang="en-US" sz="3100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False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 </a:t>
            </a:r>
            <a:r>
              <a:rPr kumimoji="0" lang="ko-KR" altLang="en-US" sz="3100" i="0" u="none" strike="noStrike" kern="1200" cap="none" spc="0" normalizeH="0" baseline="0" dirty="0" err="1">
                <a:solidFill>
                  <a:srgbClr val="000000"/>
                </a:solidFill>
                <a:latin typeface="서울남산 장체 EB"/>
                <a:ea typeface="서울남산 장체 EB"/>
              </a:rPr>
              <a:t>Negative</a:t>
            </a:r>
            <a:r>
              <a:rPr kumimoji="0" lang="ko-KR" altLang="en-US" sz="3100" i="0" u="none" strike="noStrike" kern="1200" cap="none" spc="0" normalizeH="0" baseline="0" dirty="0">
                <a:solidFill>
                  <a:srgbClr val="000000"/>
                </a:solidFill>
                <a:latin typeface="서울남산 장체 EB"/>
                <a:ea typeface="서울남산 장체 EB"/>
              </a:rPr>
              <a:t>, FN).</a:t>
            </a: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endParaRPr kumimoji="0" lang="ko-KR" altLang="en-US" sz="3100" i="0" u="none" strike="noStrike" kern="1200" cap="none" spc="0" normalizeH="0" baseline="0" dirty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442680" lvl="0" indent="-44268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kumimoji="0" lang="en-US" altLang="ko-KR" sz="3100" b="1" i="0" u="none" strike="noStrike" kern="1200" cap="none" spc="0" normalizeH="0" baseline="0" dirty="0" err="1">
                <a:solidFill>
                  <a:srgbClr val="0C86CB"/>
                </a:solidFill>
                <a:latin typeface="서울남산 장체 EB"/>
                <a:ea typeface="서울남산 장체 EB"/>
              </a:rPr>
              <a:t>confusion_matrix</a:t>
            </a:r>
            <a:r>
              <a:rPr kumimoji="0" lang="en-US" altLang="ko-KR" sz="3100" b="1" i="0" u="none" strike="noStrike" kern="1200" cap="none" spc="0" normalizeH="0" baseline="0" dirty="0">
                <a:solidFill>
                  <a:srgbClr val="0C86CB"/>
                </a:solidFill>
                <a:latin typeface="서울남산 장체 EB"/>
                <a:ea typeface="서울남산 장체 EB"/>
              </a:rPr>
              <a:t>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4"/>
            <a:ext cx="9334500" cy="790576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제 </a:t>
            </a: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1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종 오류 </a:t>
            </a: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/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 </a:t>
            </a: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2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종 오류</a:t>
            </a:r>
            <a:r>
              <a:rPr lang="en-US" altLang="ko-KR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 </a:t>
            </a: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측정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700" y="2114895"/>
            <a:ext cx="7732696" cy="6838603"/>
          </a:xfrm>
          <a:prstGeom prst="rect">
            <a:avLst/>
          </a:prstGeom>
        </p:spPr>
      </p:pic>
      <p:sp>
        <p:nvSpPr>
          <p:cNvPr id="22" name="Rect 0"/>
          <p:cNvSpPr txBox="1"/>
          <p:nvPr/>
        </p:nvSpPr>
        <p:spPr>
          <a:xfrm>
            <a:off x="10363200" y="1786571"/>
            <a:ext cx="6153151" cy="6717984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442680" lvl="0" indent="-442680" algn="l">
              <a:lnSpc>
                <a:spcPct val="150000"/>
              </a:lnSpc>
              <a:buFont typeface="Wingdings"/>
              <a:buChar char="ü"/>
              <a:defRPr/>
            </a:pPr>
            <a:r>
              <a:rPr kumimoji="0" lang="ko-KR" altLang="en-US" sz="29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정상 샘플에 대해 매우 높은 정확도</a:t>
            </a: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를 보이고 있으며, 정상 샘플 중 하나만 잘못 예측되었습니다.</a:t>
            </a:r>
          </a:p>
          <a:p>
            <a:pPr marL="442680" lvl="0" indent="-442680" algn="l">
              <a:lnSpc>
                <a:spcPct val="150000"/>
              </a:lnSpc>
              <a:buFont typeface="Wingdings"/>
              <a:buChar char="ü"/>
              <a:defRPr/>
            </a:pPr>
            <a:endParaRPr kumimoji="0" lang="ko-KR" altLang="en-US" sz="2900" b="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442680" lvl="0" indent="-442680" algn="l">
              <a:lnSpc>
                <a:spcPct val="150000"/>
              </a:lnSpc>
              <a:buFont typeface="Wingdings"/>
              <a:buChar char="ü"/>
              <a:defRPr/>
            </a:pP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암종에 대해서는 비교적 높은 정확도를 보이지만, </a:t>
            </a:r>
            <a:r>
              <a:rPr kumimoji="0" lang="ko-KR" altLang="en-US" sz="29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클래스 간의 혼동이 발생</a:t>
            </a: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하고 있습니다. 특히 편평 세포 암종과 선암 사이의 혼동이 비교적 자주 발생합니다.</a:t>
            </a:r>
          </a:p>
          <a:p>
            <a:pPr marL="442680" lvl="0" indent="-442680" algn="l">
              <a:lnSpc>
                <a:spcPct val="150000"/>
              </a:lnSpc>
              <a:buFont typeface="Wingdings"/>
              <a:buChar char="ü"/>
              <a:defRPr/>
            </a:pPr>
            <a:endParaRPr kumimoji="0" lang="ko-KR" altLang="en-US" sz="2900" b="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38800" y="5904189"/>
            <a:ext cx="914400" cy="839511"/>
          </a:xfrm>
          <a:prstGeom prst="ellipse">
            <a:avLst/>
          </a:prstGeom>
          <a:noFill/>
          <a:ln w="571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/>
          <p:nvPr/>
        </p:nvSpPr>
        <p:spPr>
          <a:xfrm>
            <a:off x="1028700" y="942974"/>
            <a:ext cx="9334500" cy="790576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lvl="0" indent="0" algn="just">
              <a:lnSpc>
                <a:spcPts val="6299"/>
              </a:lnSpc>
              <a:buFontTx/>
              <a:buNone/>
              <a:defRPr/>
            </a:pPr>
            <a:r>
              <a:rPr lang="ko-KR" altLang="en-US" sz="4500" b="1" spc="160">
                <a:solidFill>
                  <a:srgbClr val="004AAD"/>
                </a:solidFill>
                <a:latin typeface="서울남산 장체 EB"/>
                <a:ea typeface="서울남산 장체 EB"/>
              </a:rPr>
              <a:t>결론</a:t>
            </a:r>
          </a:p>
        </p:txBody>
      </p:sp>
      <p:sp>
        <p:nvSpPr>
          <p:cNvPr id="22" name="Rect 0"/>
          <p:cNvSpPr txBox="1"/>
          <p:nvPr/>
        </p:nvSpPr>
        <p:spPr>
          <a:xfrm>
            <a:off x="1676399" y="2781934"/>
            <a:ext cx="14325601" cy="4723130"/>
          </a:xfrm>
          <a:prstGeom prst="rect">
            <a:avLst/>
          </a:prstGeom>
          <a:noFill/>
          <a:ln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442680" lvl="0" indent="-442680" algn="l">
              <a:lnSpc>
                <a:spcPct val="150000"/>
              </a:lnSpc>
              <a:buFont typeface="Wingdings"/>
              <a:buChar char="ü"/>
              <a:defRPr/>
            </a:pPr>
            <a:endParaRPr kumimoji="0" lang="ko-KR" altLang="en-US" sz="2900" b="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442680" lvl="0" indent="-442680" algn="l">
              <a:lnSpc>
                <a:spcPct val="150000"/>
              </a:lnSpc>
              <a:buFont typeface="Wingdings"/>
              <a:buChar char="ü"/>
              <a:defRPr/>
            </a:pP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해당 모델은 </a:t>
            </a:r>
            <a:r>
              <a:rPr kumimoji="0" lang="ko-KR" altLang="en-US" sz="29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정상과 비정상을 구분하는 데 매우 강하</a:t>
            </a: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지만, 암의 </a:t>
            </a:r>
            <a:r>
              <a:rPr kumimoji="0" lang="ko-KR" altLang="en-US" sz="29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세부 유형을 구분하는 데는 약간의 개선이 필요</a:t>
            </a: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합니다.</a:t>
            </a:r>
          </a:p>
          <a:p>
            <a:pPr marL="442680" lvl="0" indent="-442680" algn="l">
              <a:lnSpc>
                <a:spcPct val="150000"/>
              </a:lnSpc>
              <a:buFont typeface="Wingdings"/>
              <a:buChar char="ü"/>
              <a:defRPr/>
            </a:pPr>
            <a:endParaRPr kumimoji="0" lang="ko-KR" altLang="en-US" sz="2900" b="0" i="0" u="none" strike="noStrike" kern="1200" cap="none" spc="0" normalizeH="0" baseline="0">
              <a:solidFill>
                <a:srgbClr val="000000"/>
              </a:solidFill>
              <a:latin typeface="서울남산 장체 EB"/>
              <a:ea typeface="서울남산 장체 EB"/>
            </a:endParaRPr>
          </a:p>
          <a:p>
            <a:pPr marL="442680" lvl="0" indent="-442680" algn="l">
              <a:lnSpc>
                <a:spcPct val="150000"/>
              </a:lnSpc>
              <a:buFont typeface="Wingdings"/>
              <a:buChar char="ü"/>
              <a:defRPr/>
            </a:pP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특히 의료 분야에서는 </a:t>
            </a:r>
            <a:r>
              <a:rPr kumimoji="0" lang="ko-KR" altLang="en-US" sz="2900" b="1" i="0" u="none" strike="noStrike" kern="1200" cap="none" spc="0" normalizeH="0" baseline="0">
                <a:solidFill>
                  <a:srgbClr val="0C86CB"/>
                </a:solidFill>
                <a:latin typeface="서울남산 장체 EB"/>
                <a:ea typeface="서울남산 장체 EB"/>
              </a:rPr>
              <a:t>2종 오류(질병을 놓치는 경우)가 매우 치명적</a:t>
            </a:r>
            <a:r>
              <a:rPr kumimoji="0" lang="ko-KR" altLang="en-US" sz="2900" b="0" i="0" u="none" strike="noStrike" kern="1200" cap="none" spc="0" normalizeH="0" baseline="0">
                <a:solidFill>
                  <a:srgbClr val="000000"/>
                </a:solidFill>
                <a:latin typeface="서울남산 장체 EB"/>
                <a:ea typeface="서울남산 장체 EB"/>
              </a:rPr>
              <a:t>일 수 있으므로 이를 최소화하는 것이 향후 저희 팀이 해당 모델을 발전시키는 데 중요한 목표가 될 것입니다.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64711"/>
            <a:ext cx="16230600" cy="316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altLang="ko-KR" sz="6099" spc="213" dirty="0">
                <a:solidFill>
                  <a:srgbClr val="F6F6F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3d CNN</a:t>
            </a:r>
            <a:r>
              <a:rPr lang="ko-KR" altLang="en-US" sz="6099" spc="213" dirty="0">
                <a:solidFill>
                  <a:srgbClr val="F6F6F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통한 </a:t>
            </a:r>
            <a:r>
              <a:rPr lang="en-US" altLang="ko-KR" sz="6099" spc="213" dirty="0">
                <a:solidFill>
                  <a:srgbClr val="F6F6F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nodule detection</a:t>
            </a:r>
          </a:p>
          <a:p>
            <a:pPr algn="ctr">
              <a:lnSpc>
                <a:spcPts val="8539"/>
              </a:lnSpc>
            </a:pPr>
            <a:endParaRPr lang="ko-KR" altLang="en-US" sz="6099" spc="213" dirty="0">
              <a:solidFill>
                <a:srgbClr val="F6F6F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ts val="8539"/>
              </a:lnSpc>
            </a:pPr>
            <a:endParaRPr lang="en-US" sz="6099" spc="213" dirty="0">
              <a:solidFill>
                <a:srgbClr val="F6F6F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AEE69B-E8A6-6785-D8AE-4BBA54EB3B1A}"/>
              </a:ext>
            </a:extLst>
          </p:cNvPr>
          <p:cNvSpPr txBox="1"/>
          <p:nvPr/>
        </p:nvSpPr>
        <p:spPr>
          <a:xfrm>
            <a:off x="1028700" y="3619500"/>
            <a:ext cx="16230600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 dirty="0">
                <a:solidFill>
                  <a:srgbClr val="F6F6F6"/>
                </a:solidFill>
                <a:latin typeface="Gotham Bold"/>
              </a:rPr>
              <a:t>MODEL 3.</a:t>
            </a:r>
          </a:p>
        </p:txBody>
      </p:sp>
    </p:spTree>
    <p:extLst>
      <p:ext uri="{BB962C8B-B14F-4D97-AF65-F5344CB8AC3E}">
        <p14:creationId xmlns:p14="http://schemas.microsoft.com/office/powerpoint/2010/main" val="1624704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배경지식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5830" y="2866845"/>
            <a:ext cx="4148142" cy="264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종양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Nodule : 3cm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이하인 종양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Mass : 3cm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이상인 종양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Tumor :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과잉 증식하는 종양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Domain knowledge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642FE1E-0635-E7A3-0786-62A6D9CC1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11" y="2866845"/>
            <a:ext cx="12864459" cy="556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9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76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endParaRPr lang="en-US" sz="4500" spc="157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7853" y="4033808"/>
            <a:ext cx="8115300" cy="201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ko-KR" altLang="en-US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전공의 사직과 의료진 파업으로 인한 의료 공백이 발생하고 있습니다</a:t>
            </a:r>
            <a:r>
              <a:rPr lang="en-US" altLang="ko-KR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이로 인해 많은 환자들이 치료 기회 박탈 및 건강 위협의 문제점을 겪고 있습니다</a:t>
            </a:r>
            <a:r>
              <a:rPr lang="en-US" altLang="ko-KR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 저희 팀은 폐암 예측 모델 개발을 통해 현 상황에 조금이나마 기여해보고자 해당 주제를 선택하게 되었습니다</a:t>
            </a:r>
            <a:r>
              <a:rPr lang="en-US" altLang="ko-KR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l">
              <a:lnSpc>
                <a:spcPts val="3240"/>
              </a:lnSpc>
            </a:pPr>
            <a:endParaRPr lang="en-US" sz="18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552700"/>
            <a:ext cx="6667500" cy="347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8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CT </a:t>
            </a:r>
            <a:r>
              <a:rPr lang="ko-KR" altLang="en-US" sz="28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사진을 기반으로 한 폐암 예측 모델</a:t>
            </a:r>
            <a:endParaRPr lang="en-US" sz="2800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7027" y="3580022"/>
            <a:ext cx="3711501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 선정 배경</a:t>
            </a:r>
            <a:endParaRPr lang="en-US" sz="2199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" name="그림 8" descr="흑백, 엑스레이 필름이(가) 표시된 사진&#10;&#10;자동 생성된 설명">
            <a:extLst>
              <a:ext uri="{FF2B5EF4-FFF2-40B4-BE49-F238E27FC236}">
                <a16:creationId xmlns:a16="http://schemas.microsoft.com/office/drawing/2014/main" id="{260FB524-C570-D0BB-A8A8-992093C3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975" y="300652"/>
            <a:ext cx="3687620" cy="2950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487A6E-BC53-4B34-DCF9-EE4083B0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4076700"/>
            <a:ext cx="5638800" cy="5620756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A98E6161-61CE-0043-B4AB-E8921BA43E6F}"/>
              </a:ext>
            </a:extLst>
          </p:cNvPr>
          <p:cNvSpPr/>
          <p:nvPr/>
        </p:nvSpPr>
        <p:spPr>
          <a:xfrm rot="5400000">
            <a:off x="13872466" y="1886466"/>
            <a:ext cx="2012218" cy="1563150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2CEADD-81D5-4F2E-BEA3-4F51A394676B}"/>
              </a:ext>
            </a:extLst>
          </p:cNvPr>
          <p:cNvSpPr/>
          <p:nvPr/>
        </p:nvSpPr>
        <p:spPr>
          <a:xfrm>
            <a:off x="13716000" y="4723744"/>
            <a:ext cx="914400" cy="8395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EC135593-E896-263A-0D49-5C78B9F97FFD}"/>
              </a:ext>
            </a:extLst>
          </p:cNvPr>
          <p:cNvSpPr txBox="1"/>
          <p:nvPr/>
        </p:nvSpPr>
        <p:spPr>
          <a:xfrm>
            <a:off x="1057853" y="6710901"/>
            <a:ext cx="8115300" cy="11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240"/>
              </a:lnSpc>
              <a:buFont typeface="Wingdings" panose="05000000000000000000" pitchFamily="2" charset="2"/>
              <a:buChar char="ü"/>
            </a:pPr>
            <a:r>
              <a:rPr lang="ko-KR" altLang="en-US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조기 발견 및 진단을 통한 생존율 증가</a:t>
            </a:r>
            <a:endParaRPr lang="en-US" altLang="ko-KR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ts val="3240"/>
              </a:lnSpc>
              <a:buFont typeface="Wingdings" panose="05000000000000000000" pitchFamily="2" charset="2"/>
              <a:buChar char="ü"/>
            </a:pPr>
            <a:r>
              <a:rPr lang="ko-KR" altLang="en-US" sz="18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의료진의 진단 과정 지원으로 정확한 진료 가능</a:t>
            </a:r>
            <a:endParaRPr lang="en-US" altLang="ko-KR" sz="18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ts val="3240"/>
              </a:lnSpc>
              <a:buFont typeface="Wingdings" panose="05000000000000000000" pitchFamily="2" charset="2"/>
              <a:buChar char="ü"/>
            </a:pPr>
            <a:r>
              <a:rPr lang="ko-KR" altLang="en-US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비용 절감 및 효율적 의료 서비스 제공</a:t>
            </a:r>
            <a:endParaRPr lang="en-US" sz="18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0467D646-2E94-45DD-01BE-E04FEAF5C416}"/>
              </a:ext>
            </a:extLst>
          </p:cNvPr>
          <p:cNvSpPr txBox="1"/>
          <p:nvPr/>
        </p:nvSpPr>
        <p:spPr>
          <a:xfrm>
            <a:off x="1047027" y="6257115"/>
            <a:ext cx="3711501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기대효과</a:t>
            </a:r>
            <a:endParaRPr lang="en-US" sz="2199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배경지식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Domain knowledge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9A90C0EF-EF64-C068-A5C4-B223FB113822}"/>
              </a:ext>
            </a:extLst>
          </p:cNvPr>
          <p:cNvSpPr txBox="1"/>
          <p:nvPr/>
        </p:nvSpPr>
        <p:spPr>
          <a:xfrm>
            <a:off x="662517" y="3001888"/>
            <a:ext cx="4148142" cy="4283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Hounsfield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unit</a:t>
            </a: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방사성 밀도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단위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HU)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공기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-1000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대부분의 조직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-100 ~ 100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뼈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2000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금속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3000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nodule : -600 ~ 400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A2F0030-296E-6817-B91E-AE79B3704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01888"/>
            <a:ext cx="7303211" cy="64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59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배경지식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Dataset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19234-6392-0294-9E5C-161EA3E2F228}"/>
              </a:ext>
            </a:extLst>
          </p:cNvPr>
          <p:cNvSpPr txBox="1"/>
          <p:nvPr/>
        </p:nvSpPr>
        <p:spPr>
          <a:xfrm>
            <a:off x="662517" y="6629114"/>
            <a:ext cx="4256034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53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candidates.cs</a:t>
            </a:r>
            <a:r>
              <a:rPr lang="en-US" altLang="ko-KR" sz="2400" spc="53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spc="53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Nodule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위치 후보군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양성과 음성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sample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이 혼합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Class 1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양성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음성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7C73F0-B236-7FEB-B44E-B6F170E59A71}"/>
              </a:ext>
            </a:extLst>
          </p:cNvPr>
          <p:cNvSpPr txBox="1"/>
          <p:nvPr/>
        </p:nvSpPr>
        <p:spPr>
          <a:xfrm>
            <a:off x="662517" y="3060366"/>
            <a:ext cx="6299522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53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annotation.csv</a:t>
            </a:r>
            <a:endParaRPr kumimoji="0" lang="en-US" altLang="ko-KR" sz="2400" i="0" u="none" strike="noStrike" kern="1200" cap="none" spc="53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i="0" u="none" strike="noStrike" kern="1200" cap="none" spc="53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ground truth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실제로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nodule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이 있는 위치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3" normalizeH="0" baseline="0" noProof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seriesuid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: </a:t>
            </a:r>
            <a:r>
              <a:rPr kumimoji="0" lang="en-US" altLang="ko-KR" sz="2000" b="0" i="0" u="none" strike="noStrike" kern="1200" cap="none" spc="53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ct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스캔 </a:t>
            </a:r>
            <a:r>
              <a:rPr kumimoji="0" lang="ko-KR" altLang="en-US" sz="2000" b="0" i="0" u="none" strike="noStrike" kern="1200" cap="none" spc="53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식별값</a:t>
            </a:r>
            <a:endParaRPr kumimoji="0" lang="ko-KR" altLang="en-US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3" normalizeH="0" baseline="0" noProof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coordx,y,z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nodule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의 위치 좌표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53" normalizeH="0" baseline="0" noProof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diameter</a:t>
            </a:r>
            <a:r>
              <a:rPr kumimoji="0" lang="en-US" altLang="ko-KR" sz="2000" b="1" i="0" u="none" strike="noStrike" kern="1200" cap="none" spc="53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_</a:t>
            </a:r>
            <a:r>
              <a:rPr kumimoji="0" lang="en-US" altLang="ko-KR" sz="2000" b="1" i="0" u="none" strike="noStrike" kern="1200" cap="none" spc="53" normalizeH="0" baseline="0" noProof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nn</a:t>
            </a:r>
            <a:r>
              <a:rPr kumimoji="0" lang="en-US" altLang="ko-KR" sz="2000" b="1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nodule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의 직경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DC359-94F6-1D2F-61B9-161ED241F5B6}"/>
              </a:ext>
            </a:extLst>
          </p:cNvPr>
          <p:cNvSpPr txBox="1"/>
          <p:nvPr/>
        </p:nvSpPr>
        <p:spPr>
          <a:xfrm>
            <a:off x="7407845" y="3062022"/>
            <a:ext cx="5122071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seg-Lungs_luna16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i="0" u="none" strike="noStrike" kern="1200" cap="none" spc="53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53" normalizeH="0" baseline="0" noProof="0" dirty="0">
                <a:ln>
                  <a:noFill/>
                </a:ln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폐 영역을 분할한 마스크 파일</a:t>
            </a:r>
            <a:endParaRPr kumimoji="0" lang="en-US" altLang="ko-KR" sz="2000" i="0" u="none" strike="noStrike" kern="1200" cap="none" spc="53" normalizeH="0" baseline="0" noProof="0" dirty="0">
              <a:ln>
                <a:noFill/>
              </a:ln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551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Visualization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39"/>
              </a:lnSpc>
              <a:defRPr/>
            </a:pPr>
            <a:r>
              <a:rPr lang="en-US" altLang="ko-KR" sz="2400" dirty="0">
                <a:solidFill>
                  <a:srgbClr val="004AAD"/>
                </a:solidFill>
                <a:latin typeface="KoPub돋움체 Medium" panose="02020603020101020101" pitchFamily="18" charset="-127"/>
                <a:ea typeface="KoPub돋움체 Bold" panose="02020603020101020101" pitchFamily="18" charset="-127"/>
              </a:rPr>
              <a:t>CT scan image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원이(가) 표시된 사진&#10;&#10;자동 생성된 설명">
            <a:extLst>
              <a:ext uri="{FF2B5EF4-FFF2-40B4-BE49-F238E27FC236}">
                <a16:creationId xmlns:a16="http://schemas.microsoft.com/office/drawing/2014/main" id="{92767B3B-3A37-736A-26D0-E7F46C4BB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29" y="2838549"/>
            <a:ext cx="10507541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5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Visualization</a:t>
            </a: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4AAD"/>
                </a:solidFill>
                <a:latin typeface="KoPub돋움체 Medium" panose="02020603020101020101" pitchFamily="18" charset="-127"/>
                <a:ea typeface="KoPub돋움체 Bold" panose="02020603020101020101" pitchFamily="18" charset="-127"/>
              </a:rPr>
              <a:t>CT scan image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케치, 그림, 도표, 디자인이(가) 표시된 사진&#10;&#10;자동 생성된 설명">
            <a:extLst>
              <a:ext uri="{FF2B5EF4-FFF2-40B4-BE49-F238E27FC236}">
                <a16:creationId xmlns:a16="http://schemas.microsoft.com/office/drawing/2014/main" id="{A974E627-CBF0-4C7A-9D14-D5609651E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45" y="3183970"/>
            <a:ext cx="5268510" cy="4991533"/>
          </a:xfrm>
          <a:prstGeom prst="rect">
            <a:avLst/>
          </a:prstGeom>
        </p:spPr>
      </p:pic>
      <p:pic>
        <p:nvPicPr>
          <p:cNvPr id="9" name="그림 8" descr="스케치, 도표, 그림, 디자인이(가) 표시된 사진&#10;&#10;자동 생성된 설명">
            <a:extLst>
              <a:ext uri="{FF2B5EF4-FFF2-40B4-BE49-F238E27FC236}">
                <a16:creationId xmlns:a16="http://schemas.microsoft.com/office/drawing/2014/main" id="{377A5C2A-CD35-EB24-ECAE-600943AE0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007" y="3160778"/>
            <a:ext cx="5268510" cy="4999816"/>
          </a:xfrm>
          <a:prstGeom prst="rect">
            <a:avLst/>
          </a:prstGeom>
        </p:spPr>
      </p:pic>
      <p:pic>
        <p:nvPicPr>
          <p:cNvPr id="11" name="그림 10" descr="스케치, 그림이(가) 표시된 사진&#10;&#10;자동 생성된 설명">
            <a:extLst>
              <a:ext uri="{FF2B5EF4-FFF2-40B4-BE49-F238E27FC236}">
                <a16:creationId xmlns:a16="http://schemas.microsoft.com/office/drawing/2014/main" id="{3B8AB74C-4A8D-D5B3-8633-49CF73267C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20" r="1011"/>
          <a:stretch/>
        </p:blipFill>
        <p:spPr>
          <a:xfrm>
            <a:off x="609600" y="3160778"/>
            <a:ext cx="5268510" cy="49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91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목표 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2516" y="3059113"/>
            <a:ext cx="12748684" cy="312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CNN model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Nodule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유무 예측</a:t>
            </a: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ts val="3240"/>
              </a:lnSpc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	</a:t>
            </a:r>
            <a:r>
              <a:rPr kumimoji="0" lang="en-US" altLang="ko-KR" sz="2000" b="0" i="0" u="none" strike="noStrike" kern="1200" cap="none" spc="53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nodue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이 양성인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dataset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과 음성인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data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set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나누어 모델에 학습</a:t>
            </a: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4AAD"/>
                </a:solidFill>
                <a:latin typeface="KoPub돋움체 Medium" panose="02020603020101020101" pitchFamily="18" charset="-127"/>
                <a:ea typeface="KoPub돋움체 Bold" panose="02020603020101020101" pitchFamily="18" charset="-127"/>
              </a:rPr>
              <a:t>model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7">
            <a:extLst>
              <a:ext uri="{FF2B5EF4-FFF2-40B4-BE49-F238E27FC236}">
                <a16:creationId xmlns:a16="http://schemas.microsoft.com/office/drawing/2014/main" id="{13F7258A-ED44-09D3-41C0-8CCD0CFC250F}"/>
              </a:ext>
            </a:extLst>
          </p:cNvPr>
          <p:cNvSpPr txBox="1"/>
          <p:nvPr/>
        </p:nvSpPr>
        <p:spPr>
          <a:xfrm>
            <a:off x="662516" y="6384057"/>
            <a:ext cx="12748684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U-net model</a:t>
            </a: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폐 영역 분리 및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nodule 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예측</a:t>
            </a: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en-US" altLang="ko-KR" sz="2000" spc="53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ct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scan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영상 데이터와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mask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파일로 훈련</a:t>
            </a: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36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157" normalizeH="0" baseline="0" noProof="0" dirty="0" err="1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전처리</a:t>
            </a: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2516" y="3059113"/>
            <a:ext cx="12748684" cy="559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설명</a:t>
            </a: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의료 영상 처리 및 분석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지원하는 라이브러리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기능</a:t>
            </a:r>
            <a:endParaRPr kumimoji="0" lang="en-US" altLang="ko-KR" sz="2400" i="0" u="none" strike="noStrike" kern="1200" cap="none" spc="53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 읽기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의료 이미지 포맷 지원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(DICOM, NIFTI, PNG,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MHD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필터링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이미지 </a:t>
            </a:r>
            <a:r>
              <a:rPr kumimoji="0" lang="ko-KR" altLang="en-US" sz="2000" b="0" i="0" u="none" strike="noStrike" kern="1200" cap="none" spc="53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평활화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에지 검출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노이즈 제거 등의 이미지 처리 기능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이미지 분할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관심 영역 추출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종양이나 장기 분할 가능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이미지 등록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서로 다른 시간이나 조건에서 촬영된 이미지 파일을 정렬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SimpleITK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반창고이(가) 표시된 사진&#10;&#10;중간 신뢰도로 자동 생성된 설명">
            <a:extLst>
              <a:ext uri="{FF2B5EF4-FFF2-40B4-BE49-F238E27FC236}">
                <a16:creationId xmlns:a16="http://schemas.microsoft.com/office/drawing/2014/main" id="{564C53F5-AF35-34DC-2481-21223654A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0" y="2476500"/>
            <a:ext cx="3178865" cy="31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1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157" normalizeH="0" baseline="0" noProof="0" dirty="0" err="1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전처리</a:t>
            </a: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2516" y="3059113"/>
            <a:ext cx="12748684" cy="2795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53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분류</a:t>
            </a:r>
            <a:endParaRPr kumimoji="0" lang="en-US" altLang="ko-KR" sz="2400" i="0" u="none" strike="noStrike" kern="1200" cap="none" spc="53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i="0" u="none" strike="noStrike" kern="1200" cap="none" spc="53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53" dirty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Annotation 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candidates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class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데이터셋</a:t>
            </a: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R="0" lvl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spc="53" dirty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Candidates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class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데이터셋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53" dirty="0">
                <a:solidFill>
                  <a:srgbClr val="004AAD"/>
                </a:solidFill>
                <a:latin typeface="KoPub돋움체 Medium" panose="02020603020101020101" pitchFamily="18" charset="-127"/>
                <a:ea typeface="KoPub돋움체 Bold" panose="02020603020101020101" pitchFamily="18" charset="-127"/>
              </a:rPr>
              <a:t>positive, negative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CB924B3-F8D3-8E69-7A8D-932FCAB0C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6" t="27281" r="13292" b="6052"/>
          <a:stretch/>
        </p:blipFill>
        <p:spPr>
          <a:xfrm>
            <a:off x="8153400" y="2628900"/>
            <a:ext cx="9681964" cy="562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48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00" spc="157" dirty="0" err="1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</a:t>
            </a:r>
            <a:endParaRPr lang="en-US" altLang="ko-KR" sz="4500" spc="157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2516" y="3060366"/>
            <a:ext cx="6246605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HU(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Hounsfield unit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확인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입력 데이터의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HU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가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-3000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에서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1000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사이에 분포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입력 데이터의 범위를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-1000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에서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1000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으로 제한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(3000HU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는 뼈로 </a:t>
            </a:r>
            <a:r>
              <a:rPr kumimoji="0" lang="ko-KR" altLang="en-US" sz="2000" b="0" i="0" u="none" strike="noStrike" kern="1200" cap="none" spc="53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추청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Input Dataset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834166BB-A6F6-60BE-F88F-69FD05557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" r="1460" b="2529"/>
          <a:stretch/>
        </p:blipFill>
        <p:spPr>
          <a:xfrm>
            <a:off x="9144000" y="3060366"/>
            <a:ext cx="7781256" cy="6006292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83E1C18-F42E-8DB6-F2DB-E4CCCE1C5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21262"/>
            <a:ext cx="4249584" cy="37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8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00" b="0" i="0" u="none" strike="noStrike" kern="1200" cap="none" spc="157" normalizeH="0" baseline="0" noProof="0" dirty="0" err="1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전처리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63543" y="2889588"/>
            <a:ext cx="8382000" cy="2005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Ct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scan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영상 데이터 모양</a:t>
            </a:r>
            <a:r>
              <a:rPr lang="ko-KR" altLang="en-US" sz="2000" spc="53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예시</a:t>
            </a:r>
            <a:endParaRPr lang="en-US" altLang="ko-KR" sz="2000" spc="53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(280, 128, 128),</a:t>
            </a:r>
            <a:r>
              <a:rPr kumimoji="0" lang="ko-KR" altLang="en-US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(328,128,128),</a:t>
            </a:r>
            <a:r>
              <a:rPr kumimoji="0" lang="ko-KR" altLang="en-US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Dataset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구조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7143C10E-8F96-00A9-19F2-91F53E36FD6B}"/>
              </a:ext>
            </a:extLst>
          </p:cNvPr>
          <p:cNvSpPr txBox="1"/>
          <p:nvPr/>
        </p:nvSpPr>
        <p:spPr>
          <a:xfrm>
            <a:off x="662517" y="2643782"/>
            <a:ext cx="8382000" cy="330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데이터 모양</a:t>
            </a:r>
            <a:r>
              <a:rPr kumimoji="0" lang="en-US" altLang="ko-KR" sz="2400" b="0" i="0" u="none" strike="noStrike" kern="1200" cap="none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:</a:t>
            </a:r>
            <a:r>
              <a:rPr kumimoji="0" lang="ko-KR" altLang="en-US" sz="2400" b="0" i="0" u="none" strike="noStrike" kern="1200" cap="none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(slice, height, width)</a:t>
            </a: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Slice: CT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스캔의 깊이</a:t>
            </a: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Height: 2d 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이미지의 세로 길이</a:t>
            </a: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Width: 2d </a:t>
            </a: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이미지의 가로 길이</a:t>
            </a: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7C44642-FFFA-B31C-12D9-B7E27442B25A}"/>
              </a:ext>
            </a:extLst>
          </p:cNvPr>
          <p:cNvSpPr txBox="1"/>
          <p:nvPr/>
        </p:nvSpPr>
        <p:spPr>
          <a:xfrm>
            <a:off x="7663543" y="6438261"/>
            <a:ext cx="8382000" cy="2005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defRPr/>
            </a:pPr>
            <a:r>
              <a:rPr lang="ko-KR" altLang="en-US" sz="2000" spc="53" dirty="0" err="1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ko-KR" altLang="en-US" sz="2000" spc="53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후</a:t>
            </a:r>
            <a:endParaRPr lang="en-US" altLang="ko-KR" sz="2000" spc="53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ts val="3240"/>
              </a:lnSpc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(64, 128, 128),</a:t>
            </a:r>
            <a:r>
              <a:rPr kumimoji="0" lang="ko-KR" altLang="en-US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</a:t>
            </a:r>
            <a:r>
              <a:rPr lang="en-US" altLang="ko-KR" sz="2400" spc="53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kumimoji="0" lang="en-US" altLang="ko-KR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128, 128),</a:t>
            </a:r>
            <a:r>
              <a:rPr kumimoji="0" lang="ko-KR" altLang="en-US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메모리가 터져서 슬라이스를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64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로 조정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6E8E36-5242-9E48-7187-A59C118E8C00}"/>
              </a:ext>
            </a:extLst>
          </p:cNvPr>
          <p:cNvCxnSpPr>
            <a:cxnSpLocks/>
          </p:cNvCxnSpPr>
          <p:nvPr/>
        </p:nvCxnSpPr>
        <p:spPr>
          <a:xfrm>
            <a:off x="9829800" y="4686300"/>
            <a:ext cx="0" cy="141477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447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3d CNN</a:t>
            </a: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9600" y="2436360"/>
            <a:ext cx="15087600" cy="3640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3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차원 크기의 커널이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3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차원 공간을 순회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>
              <a:lnSpc>
                <a:spcPts val="2639"/>
              </a:lnSpc>
              <a:defRPr/>
            </a:pPr>
            <a:endParaRPr lang="en-US" altLang="ko-KR" sz="2400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ts val="2639"/>
              </a:lnSpc>
              <a:defRPr/>
            </a:pPr>
            <a:r>
              <a:rPr lang="en-US" altLang="ko-KR" sz="24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하나의 필터는 오직 하나의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bias</a:t>
            </a: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>
              <a:lnSpc>
                <a:spcPts val="2639"/>
              </a:lnSpc>
              <a:defRPr/>
            </a:pPr>
            <a:r>
              <a:rPr lang="en-US" altLang="ko-KR" sz="24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u3</a:t>
            </a:r>
            <a:r>
              <a:rPr lang="en-US" altLang="ko-KR" sz="2000" spc="53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d convolution </a:t>
            </a:r>
            <a:r>
              <a:rPr lang="ko-KR" altLang="en-US" sz="2000" spc="53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출력 채널 수는 필터의 수와 동일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>
              <a:lnSpc>
                <a:spcPts val="2639"/>
              </a:lnSpc>
              <a:defRPr/>
            </a:pPr>
            <a:r>
              <a:rPr lang="en-US" altLang="ko-KR" sz="24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u3d convolution </a:t>
            </a:r>
            <a:r>
              <a:rPr kumimoji="0" lang="ko-KR" altLang="en-US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입력 채널 수는 커널의 채널 수와 동일</a:t>
            </a: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Bold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53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Bold" panose="02020603020101020101" pitchFamily="18" charset="-127"/>
                <a:cs typeface="+mn-cs"/>
              </a:rPr>
              <a:t>4</a:t>
            </a:r>
            <a:r>
              <a:rPr kumimoji="0" lang="ko-KR" altLang="en-US" sz="2400" b="0" i="0" u="none" strike="noStrike" kern="1200" cap="none" spc="53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Bold" panose="02020603020101020101" pitchFamily="18" charset="-127"/>
                <a:cs typeface="+mn-cs"/>
              </a:rPr>
              <a:t>가지 </a:t>
            </a:r>
            <a:r>
              <a:rPr lang="en-US" altLang="ko-KR" sz="2400" spc="53" dirty="0">
                <a:solidFill>
                  <a:srgbClr val="004AAD"/>
                </a:solidFill>
                <a:latin typeface="KoPub돋움체 Medium" panose="02020603020101020101" pitchFamily="18" charset="-127"/>
                <a:ea typeface="KoPub돋움체 Bold" panose="02020603020101020101" pitchFamily="18" charset="-127"/>
              </a:rPr>
              <a:t>rule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9A17DAD-058D-430C-9406-94FADB178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8" y="5384662"/>
            <a:ext cx="10378850" cy="438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76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endParaRPr lang="en-US" sz="4500" spc="157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552700"/>
            <a:ext cx="6667500" cy="347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8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CT </a:t>
            </a:r>
            <a:r>
              <a:rPr lang="ko-KR" altLang="en-US" sz="2800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사진을 기반으로 한 폐암 예측 모델</a:t>
            </a:r>
            <a:endParaRPr lang="en-US" sz="2800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7027" y="3580022"/>
            <a:ext cx="3711501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폐암의 종류</a:t>
            </a:r>
            <a:endParaRPr lang="en-US" sz="2199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0467D646-2E94-45DD-01BE-E04FEAF5C416}"/>
              </a:ext>
            </a:extLst>
          </p:cNvPr>
          <p:cNvSpPr txBox="1"/>
          <p:nvPr/>
        </p:nvSpPr>
        <p:spPr>
          <a:xfrm>
            <a:off x="1017530" y="6375162"/>
            <a:ext cx="123897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폐암</a:t>
            </a:r>
            <a:endParaRPr lang="en-US" sz="2199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A1039A8F-5A4B-6CEF-E11F-CB132140BDA3}"/>
              </a:ext>
            </a:extLst>
          </p:cNvPr>
          <p:cNvSpPr txBox="1"/>
          <p:nvPr/>
        </p:nvSpPr>
        <p:spPr>
          <a:xfrm>
            <a:off x="3707678" y="5087039"/>
            <a:ext cx="2886437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비소세포폐암</a:t>
            </a:r>
            <a:endParaRPr lang="en-US" sz="2199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4F9C465-7264-83F2-8038-B2872C311418}"/>
              </a:ext>
            </a:extLst>
          </p:cNvPr>
          <p:cNvSpPr txBox="1"/>
          <p:nvPr/>
        </p:nvSpPr>
        <p:spPr>
          <a:xfrm>
            <a:off x="3707678" y="7518162"/>
            <a:ext cx="2886437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소세포폐암</a:t>
            </a:r>
            <a:endParaRPr lang="en-US" sz="2199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03D2B-D91E-6F37-B934-191A8412E47C}"/>
              </a:ext>
            </a:extLst>
          </p:cNvPr>
          <p:cNvSpPr txBox="1"/>
          <p:nvPr/>
        </p:nvSpPr>
        <p:spPr>
          <a:xfrm>
            <a:off x="10028902" y="2655674"/>
            <a:ext cx="340859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선암종</a:t>
            </a:r>
            <a:r>
              <a:rPr lang="ko-KR" altLang="en-US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400" b="0" i="0" dirty="0">
                <a:solidFill>
                  <a:srgbClr val="BDE052"/>
                </a:solidFill>
                <a:effectLst/>
                <a:latin typeface="SFMono-Regular"/>
              </a:rPr>
              <a:t>Adenocarcinoma</a:t>
            </a:r>
            <a:r>
              <a:rPr lang="en-US" altLang="ko-KR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  :</a:t>
            </a:r>
            <a:endParaRPr lang="en-US" sz="2199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5A64FF5-3254-B28A-3BAC-202149A1EB1A}"/>
              </a:ext>
            </a:extLst>
          </p:cNvPr>
          <p:cNvSpPr txBox="1"/>
          <p:nvPr/>
        </p:nvSpPr>
        <p:spPr>
          <a:xfrm>
            <a:off x="8276303" y="5087038"/>
            <a:ext cx="586740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편평세포암종</a:t>
            </a:r>
            <a:r>
              <a:rPr lang="ko-KR" altLang="en-US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400" b="0" i="0" dirty="0">
                <a:solidFill>
                  <a:srgbClr val="BDE052"/>
                </a:solidFill>
                <a:effectLst/>
                <a:latin typeface="SFMono-Regular"/>
              </a:rPr>
              <a:t>Squamous cell carcinoma</a:t>
            </a:r>
            <a:r>
              <a:rPr lang="en-US" altLang="ko-KR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  : </a:t>
            </a:r>
            <a:endParaRPr lang="en-US" sz="2199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A394FDCA-F34C-6CF0-53DE-092CAD482E1F}"/>
              </a:ext>
            </a:extLst>
          </p:cNvPr>
          <p:cNvSpPr txBox="1"/>
          <p:nvPr/>
        </p:nvSpPr>
        <p:spPr>
          <a:xfrm>
            <a:off x="9114503" y="7518162"/>
            <a:ext cx="586740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ko-KR" altLang="en-US" sz="2199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대세포암종</a:t>
            </a:r>
            <a:r>
              <a:rPr lang="ko-KR" altLang="en-US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en-US" altLang="ko-KR" sz="2400" b="0" i="0" dirty="0">
                <a:solidFill>
                  <a:srgbClr val="BDE052"/>
                </a:solidFill>
                <a:effectLst/>
                <a:latin typeface="SFMono-Regular"/>
              </a:rPr>
              <a:t>Large cell carcinoma</a:t>
            </a:r>
            <a:r>
              <a:rPr lang="en-US" altLang="ko-KR" sz="2199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   : </a:t>
            </a:r>
            <a:endParaRPr lang="en-US" sz="2199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그림 14" descr="흑백, 엑스레이 필름, 모노크롬이(가) 표시된 사진&#10;&#10;자동 생성된 설명">
            <a:extLst>
              <a:ext uri="{FF2B5EF4-FFF2-40B4-BE49-F238E27FC236}">
                <a16:creationId xmlns:a16="http://schemas.microsoft.com/office/drawing/2014/main" id="{08A41227-F5D2-FFAB-2E65-C33F26C91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103" y="1722303"/>
            <a:ext cx="3408593" cy="2200168"/>
          </a:xfrm>
          <a:prstGeom prst="rect">
            <a:avLst/>
          </a:prstGeom>
        </p:spPr>
      </p:pic>
      <p:pic>
        <p:nvPicPr>
          <p:cNvPr id="20" name="그림 19" descr="흑백, 모노크롬이(가) 표시된 사진&#10;&#10;자동 생성된 설명">
            <a:extLst>
              <a:ext uri="{FF2B5EF4-FFF2-40B4-BE49-F238E27FC236}">
                <a16:creationId xmlns:a16="http://schemas.microsoft.com/office/drawing/2014/main" id="{61F3109D-A34C-F535-A516-C949334DB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103" y="6981201"/>
            <a:ext cx="3408592" cy="2057400"/>
          </a:xfrm>
          <a:prstGeom prst="rect">
            <a:avLst/>
          </a:prstGeom>
        </p:spPr>
      </p:pic>
      <p:pic>
        <p:nvPicPr>
          <p:cNvPr id="22" name="그림 21" descr="흑백, 의료 영상, 엑스레이 필름, 엑스레이이(가) 표시된 사진&#10;&#10;자동 생성된 설명">
            <a:extLst>
              <a:ext uri="{FF2B5EF4-FFF2-40B4-BE49-F238E27FC236}">
                <a16:creationId xmlns:a16="http://schemas.microsoft.com/office/drawing/2014/main" id="{76E30F57-25EA-C331-A862-EE28BA772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103" y="4408594"/>
            <a:ext cx="3408593" cy="2114286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A5B573E-87C2-FFE4-35B4-FC8E960622BE}"/>
              </a:ext>
            </a:extLst>
          </p:cNvPr>
          <p:cNvCxnSpPr/>
          <p:nvPr/>
        </p:nvCxnSpPr>
        <p:spPr>
          <a:xfrm flipV="1">
            <a:off x="1875503" y="5420463"/>
            <a:ext cx="1600200" cy="1102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3F7407E-BFF0-BA7F-855F-4EDC98760339}"/>
              </a:ext>
            </a:extLst>
          </p:cNvPr>
          <p:cNvCxnSpPr/>
          <p:nvPr/>
        </p:nvCxnSpPr>
        <p:spPr>
          <a:xfrm>
            <a:off x="1875503" y="6522880"/>
            <a:ext cx="1600200" cy="1161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4A68860-1915-6E43-7AFB-3E70B00D6270}"/>
              </a:ext>
            </a:extLst>
          </p:cNvPr>
          <p:cNvCxnSpPr/>
          <p:nvPr/>
        </p:nvCxnSpPr>
        <p:spPr>
          <a:xfrm flipV="1">
            <a:off x="5380703" y="2989099"/>
            <a:ext cx="4267200" cy="2264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2E26EE-BECF-E969-E4D5-0336D08E6CAA}"/>
              </a:ext>
            </a:extLst>
          </p:cNvPr>
          <p:cNvCxnSpPr/>
          <p:nvPr/>
        </p:nvCxnSpPr>
        <p:spPr>
          <a:xfrm>
            <a:off x="5380703" y="5253750"/>
            <a:ext cx="251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16F0577-F483-90C2-A7BE-C78AA0176E65}"/>
              </a:ext>
            </a:extLst>
          </p:cNvPr>
          <p:cNvCxnSpPr/>
          <p:nvPr/>
        </p:nvCxnSpPr>
        <p:spPr>
          <a:xfrm>
            <a:off x="5380703" y="5253750"/>
            <a:ext cx="3505200" cy="2431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293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3d CNN model </a:t>
            </a:r>
            <a:r>
              <a:rPr lang="ko-KR" altLang="en-US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</a:t>
            </a: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5930" y="3060366"/>
            <a:ext cx="3740686" cy="3306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과적합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i="0" u="none" strike="noStrike" kern="1200" cap="none" spc="53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이유</a:t>
            </a:r>
            <a:endParaRPr kumimoji="0" lang="en-US" altLang="ko-KR" sz="2000" i="0" u="none" strike="noStrike" kern="1200" cap="none" spc="53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sz="2000" spc="53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데이터 부족</a:t>
            </a:r>
            <a:endParaRPr lang="en-US" altLang="ko-KR" sz="2000" spc="53" dirty="0">
              <a:solidFill>
                <a:srgbClr val="000000"/>
              </a:solidFill>
              <a:latin typeface="KoPub돋움체 Bold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53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Medium" panose="02020603020101020101" pitchFamily="18" charset="-127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53" dirty="0">
              <a:solidFill>
                <a:srgbClr val="000000"/>
              </a:solidFill>
              <a:latin typeface="KoPub돋움체 Bold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53" dirty="0">
                <a:solidFill>
                  <a:schemeClr val="tx2">
                    <a:lumMod val="60000"/>
                    <a:lumOff val="40000"/>
                  </a:schemeClr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해결 방안</a:t>
            </a:r>
            <a:endParaRPr lang="en-US" altLang="ko-KR" sz="2000" spc="53" dirty="0">
              <a:solidFill>
                <a:schemeClr val="tx2">
                  <a:lumMod val="60000"/>
                  <a:lumOff val="40000"/>
                </a:schemeClr>
              </a:solidFill>
              <a:latin typeface="KoPub돋움체 Bold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sz="2000" spc="53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데이터 증강</a:t>
            </a:r>
            <a:endParaRPr lang="en-US" altLang="ko-KR" sz="2000" spc="53" dirty="0">
              <a:solidFill>
                <a:srgbClr val="000000"/>
              </a:solidFill>
              <a:latin typeface="KoPub돋움체 Bold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53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	dropout layer </a:t>
            </a:r>
            <a:r>
              <a:rPr lang="ko-KR" altLang="en-US" sz="2000" spc="53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추가</a:t>
            </a:r>
            <a:r>
              <a:rPr lang="en-US" altLang="ko-KR" sz="2000" spc="53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Medium" panose="02020603020101020101" pitchFamily="18" charset="-127"/>
              </a:rPr>
              <a:t>	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그래프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601A431A-5776-C7FC-6610-44D7CC150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169061"/>
            <a:ext cx="13090071" cy="54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3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64711"/>
            <a:ext cx="16230600" cy="316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altLang="ko-KR" sz="6099" spc="213" dirty="0">
                <a:solidFill>
                  <a:srgbClr val="F6F6F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U-net model</a:t>
            </a:r>
            <a:r>
              <a:rPr lang="ko-KR" altLang="en-US" sz="6099" spc="213" dirty="0">
                <a:solidFill>
                  <a:srgbClr val="F6F6F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통한 </a:t>
            </a:r>
            <a:r>
              <a:rPr lang="en-US" altLang="ko-KR" sz="6099" spc="213" dirty="0">
                <a:solidFill>
                  <a:srgbClr val="F6F6F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lung segmentation</a:t>
            </a:r>
          </a:p>
          <a:p>
            <a:pPr algn="ctr">
              <a:lnSpc>
                <a:spcPts val="8539"/>
              </a:lnSpc>
            </a:pPr>
            <a:endParaRPr lang="ko-KR" altLang="en-US" sz="6099" spc="213" dirty="0">
              <a:solidFill>
                <a:srgbClr val="F6F6F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ts val="8539"/>
              </a:lnSpc>
            </a:pPr>
            <a:endParaRPr lang="en-US" sz="6099" spc="213" dirty="0">
              <a:solidFill>
                <a:srgbClr val="F6F6F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AEE69B-E8A6-6785-D8AE-4BBA54EB3B1A}"/>
              </a:ext>
            </a:extLst>
          </p:cNvPr>
          <p:cNvSpPr txBox="1"/>
          <p:nvPr/>
        </p:nvSpPr>
        <p:spPr>
          <a:xfrm>
            <a:off x="1028700" y="3619500"/>
            <a:ext cx="16230600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 dirty="0">
                <a:solidFill>
                  <a:srgbClr val="F6F6F6"/>
                </a:solidFill>
                <a:latin typeface="Gotham Bold"/>
              </a:rPr>
              <a:t>MODEL 4.</a:t>
            </a:r>
          </a:p>
        </p:txBody>
      </p:sp>
    </p:spTree>
    <p:extLst>
      <p:ext uri="{BB962C8B-B14F-4D97-AF65-F5344CB8AC3E}">
        <p14:creationId xmlns:p14="http://schemas.microsoft.com/office/powerpoint/2010/main" val="3861543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3F450A09-71A2-A79C-8F1A-112009CE6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03" y="2759110"/>
            <a:ext cx="5696139" cy="474659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U-Net model</a:t>
            </a: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2516" y="2759110"/>
            <a:ext cx="16330084" cy="6899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구조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000" b="1" dirty="0"/>
              <a:t>Contracting Path</a:t>
            </a:r>
          </a:p>
          <a:p>
            <a:r>
              <a:rPr lang="en-US" altLang="ko-KR" sz="2000" b="1" dirty="0"/>
              <a:t>	</a:t>
            </a:r>
            <a:r>
              <a:rPr lang="ko-KR" altLang="en-US" sz="2000" dirty="0"/>
              <a:t>점진적으로 넓은 범위의 이미지 픽셀을 보며 의미정보</a:t>
            </a:r>
            <a:r>
              <a:rPr lang="en-US" altLang="ko-KR" sz="2000" dirty="0"/>
              <a:t>(Context Information)</a:t>
            </a:r>
            <a:r>
              <a:rPr lang="ko-KR" altLang="en-US" sz="2000" dirty="0"/>
              <a:t>을 추출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en-US" altLang="ko-KR" sz="2000" b="1" dirty="0"/>
              <a:t>Expanding Path</a:t>
            </a:r>
          </a:p>
          <a:p>
            <a:r>
              <a:rPr lang="en-US" altLang="ko-KR" sz="2000" b="1" dirty="0"/>
              <a:t>	</a:t>
            </a:r>
            <a:r>
              <a:rPr lang="ko-KR" altLang="en-US" sz="2000" dirty="0"/>
              <a:t>의미정보를 픽셀 위치정보와 결합</a:t>
            </a:r>
            <a:r>
              <a:rPr lang="en-US" altLang="ko-KR" sz="2000" dirty="0"/>
              <a:t>(Localization)</a:t>
            </a:r>
            <a:r>
              <a:rPr lang="ko-KR" altLang="en-US" sz="2000" dirty="0"/>
              <a:t>하여 각 픽셀마다 어떤 객체에 속하는지를 구분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en-US" altLang="ko-KR" sz="2000" b="1" dirty="0"/>
              <a:t>Bottle Neck</a:t>
            </a:r>
          </a:p>
          <a:p>
            <a:r>
              <a:rPr lang="en-US" altLang="ko-KR" sz="2000" b="1" dirty="0"/>
              <a:t>	</a:t>
            </a:r>
            <a:r>
              <a:rPr lang="ko-KR" altLang="en-US" sz="2000" dirty="0"/>
              <a:t>수축 경로에서 확장 경로로 전환되는 전환 구간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특징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Ski</a:t>
            </a:r>
            <a:r>
              <a:rPr lang="en-US" altLang="ko-KR" sz="2000" b="1" dirty="0">
                <a:latin typeface="Calibri"/>
                <a:ea typeface="맑은 고딕" panose="020B0503020000020004" pitchFamily="50" charset="-127"/>
              </a:rPr>
              <a:t>p Connections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	Contracting path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각 레이어에서 추출된 특징을 </a:t>
            </a: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Expanding path</a:t>
            </a:r>
            <a:r>
              <a:rPr lang="ko-KR" altLang="en-US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에 대응하는  </a:t>
            </a: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layer</a:t>
            </a:r>
            <a:r>
              <a:rPr lang="ko-KR" altLang="en-US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에 결합</a:t>
            </a:r>
            <a:endParaRPr lang="en-US" altLang="ko-KR" sz="20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대칭 구조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	Contracting path</a:t>
            </a:r>
            <a:r>
              <a:rPr lang="ko-KR" altLang="en-US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Expanding path</a:t>
            </a:r>
            <a:r>
              <a:rPr lang="ko-KR" altLang="en-US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는 대칭적이며</a:t>
            </a:r>
            <a:r>
              <a:rPr lang="en-US" altLang="ko-KR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, U</a:t>
            </a:r>
            <a:r>
              <a:rPr lang="ko-KR" altLang="en-US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자형 모양</a:t>
            </a:r>
            <a:endParaRPr lang="en-US" altLang="ko-KR" sz="20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atin typeface="Calibri"/>
                <a:ea typeface="맑은 고딕" panose="020B0503020000020004" pitchFamily="50" charset="-127"/>
              </a:rPr>
              <a:t>가성비</a:t>
            </a:r>
            <a:endParaRPr lang="en-US" altLang="ko-KR" sz="2000" b="1" dirty="0">
              <a:latin typeface="Calibri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	</a:t>
            </a:r>
            <a:r>
              <a:rPr lang="ko-KR" altLang="en-US" sz="2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비교적 적은 양의 학습 데이터로 좋은 성능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modeling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62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9600" y="518800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U-Net model </a:t>
            </a:r>
            <a:r>
              <a:rPr lang="ko-KR" altLang="en-US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</a:t>
            </a:r>
            <a:r>
              <a:rPr kumimoji="0" lang="ko-KR" altLang="en-US" sz="4500" b="0" i="0" u="none" strike="noStrike" kern="1200" cap="none" spc="157" normalizeH="0" baseline="0" noProof="0" dirty="0">
                <a:ln>
                  <a:noFill/>
                </a:ln>
                <a:solidFill>
                  <a:srgbClr val="004AAD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endParaRPr kumimoji="0" lang="en-US" sz="4500" b="0" i="0" u="none" strike="noStrike" kern="1200" cap="none" spc="157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68EE79F-3F36-3431-9457-56005B4E0E80}"/>
              </a:ext>
            </a:extLst>
          </p:cNvPr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DAF3-E929-4A20-E26C-FEAC0052EACA}"/>
              </a:ext>
            </a:extLst>
          </p:cNvPr>
          <p:cNvSpPr txBox="1"/>
          <p:nvPr/>
        </p:nvSpPr>
        <p:spPr>
          <a:xfrm>
            <a:off x="662517" y="1620406"/>
            <a:ext cx="551974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004AAD"/>
                </a:solidFill>
                <a:latin typeface="KoPub돋움체 Medium" panose="02020603020101020101" pitchFamily="18" charset="-127"/>
                <a:ea typeface="KoPub돋움체 Bold" panose="02020603020101020101" pitchFamily="18" charset="-127"/>
              </a:rPr>
              <a:t>그래프</a:t>
            </a:r>
            <a:endParaRPr kumimoji="0" lang="en-US" altLang="ko-KR" sz="2400" b="0" i="0" u="none" strike="noStrike" kern="1200" cap="none" spc="53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1200" cap="none" spc="0" normalizeH="0" baseline="0" noProof="0" dirty="0">
              <a:ln>
                <a:noFill/>
              </a:ln>
              <a:solidFill>
                <a:srgbClr val="004AA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61E8CA-9505-A1D0-E91E-CED6BE091035}"/>
              </a:ext>
            </a:extLst>
          </p:cNvPr>
          <p:cNvCxnSpPr>
            <a:cxnSpLocks/>
          </p:cNvCxnSpPr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F0E3350-CD84-3DD4-F423-2B59D44C2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0" t="27740" r="44301" b="28466"/>
          <a:stretch/>
        </p:blipFill>
        <p:spPr>
          <a:xfrm>
            <a:off x="4544450" y="2711787"/>
            <a:ext cx="9276381" cy="699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09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64711"/>
            <a:ext cx="16230600" cy="106933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8539"/>
              </a:lnSpc>
              <a:defRPr/>
            </a:pPr>
            <a:r>
              <a:rPr lang="ko-KR" altLang="en-US" sz="6099" spc="213">
                <a:solidFill>
                  <a:srgbClr val="F6F6F6"/>
                </a:solidFill>
                <a:latin typeface="KoPub돋움체 Bold"/>
                <a:ea typeface="KoPub돋움체 Bold"/>
              </a:rPr>
              <a:t>모델 비교 및 결론 도출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1028700" y="3619500"/>
            <a:ext cx="16230600" cy="10763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8539"/>
              </a:lnSpc>
              <a:defRPr/>
            </a:pPr>
            <a:r>
              <a:rPr lang="en-US" altLang="ko-KR" sz="6099" spc="213">
                <a:solidFill>
                  <a:srgbClr val="F6F6F6"/>
                </a:solidFill>
                <a:latin typeface="Gotham Bold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62516" y="1135161"/>
            <a:ext cx="6299522" cy="73173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marR="0" lvl="0" indent="0" algn="just" defTabSz="914400" rtl="0" eaLnBrk="1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500" b="0" i="0" u="none" strike="noStrike" kern="1200" cap="none" spc="157" normalizeH="0" baseline="0" dirty="0">
                <a:solidFill>
                  <a:srgbClr val="004AAD"/>
                </a:solidFill>
                <a:effectLst/>
                <a:uLnTx/>
                <a:uFillTx/>
                <a:latin typeface="KoPub돋움체 Bold"/>
                <a:ea typeface="KoPub돋움체 Bold"/>
                <a:cs typeface="+mn-cs"/>
              </a:rPr>
              <a:t>모델 비교 </a:t>
            </a:r>
          </a:p>
        </p:txBody>
      </p:sp>
      <p:sp>
        <p:nvSpPr>
          <p:cNvPr id="2" name="TextBox 7"/>
          <p:cNvSpPr txBox="1"/>
          <p:nvPr/>
        </p:nvSpPr>
        <p:spPr>
          <a:xfrm>
            <a:off x="6403972" y="2316573"/>
            <a:ext cx="8226428" cy="14875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2000" b="0" i="0" u="none" strike="noStrike" kern="1200" cap="none" spc="52" normalizeH="0" baseline="0">
              <a:solidFill>
                <a:srgbClr val="000000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2000" b="0" i="0" u="none" strike="noStrike" kern="1200" cap="none" spc="52" normalizeH="0" baseline="0">
              <a:solidFill>
                <a:srgbClr val="000000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2400" b="0" i="0" u="none" strike="noStrike" kern="1200" cap="none" spc="52" normalizeH="0" baseline="0">
              <a:solidFill>
                <a:srgbClr val="000000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2639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2199" b="0" i="0" u="none" strike="noStrike" kern="1200" cap="none" spc="0" normalizeH="0" baseline="0">
              <a:solidFill>
                <a:srgbClr val="004AAD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-37559" y="2171700"/>
            <a:ext cx="18440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687779"/>
              </p:ext>
            </p:extLst>
          </p:nvPr>
        </p:nvGraphicFramePr>
        <p:xfrm>
          <a:off x="866038" y="2781300"/>
          <a:ext cx="16431360" cy="68732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286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6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6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86272">
                  <a:extLst>
                    <a:ext uri="{9D8B030D-6E8A-4147-A177-3AD203B41FA5}">
                      <a16:colId xmlns:a16="http://schemas.microsoft.com/office/drawing/2014/main" val="3369989374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Model 1</a:t>
                      </a: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( </a:t>
                      </a:r>
                      <a:r>
                        <a:rPr lang="en-US" altLang="ko-KR" sz="2300" dirty="0" err="1">
                          <a:latin typeface="한컴 윤고딕 740"/>
                          <a:ea typeface="한컴 윤고딕 740"/>
                        </a:rPr>
                        <a:t>Pytorch</a:t>
                      </a: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Model 2</a:t>
                      </a: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( </a:t>
                      </a:r>
                      <a:r>
                        <a:rPr lang="en-US" altLang="ko-KR" sz="2300" dirty="0" err="1">
                          <a:latin typeface="한컴 윤고딕 740"/>
                          <a:ea typeface="한컴 윤고딕 740"/>
                        </a:rPr>
                        <a:t>Tensorflow</a:t>
                      </a: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Model 3</a:t>
                      </a: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( 3d CNN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Model 4</a:t>
                      </a: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( U-Net)</a:t>
                      </a:r>
                    </a:p>
                    <a:p>
                      <a:pPr lvl="0" algn="ctr">
                        <a:defRPr/>
                      </a:pP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230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300">
                          <a:latin typeface="한컴 윤고딕 740"/>
                          <a:ea typeface="한컴 윤고딕 740"/>
                        </a:rPr>
                        <a:t>정확도 및 손실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95.19 %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85.44 %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2400" dirty="0"/>
                    </a:p>
                    <a:p>
                      <a:pPr lvl="0" algn="ctr">
                        <a:defRPr/>
                      </a:pPr>
                      <a:endParaRPr lang="en-US" altLang="ko-KR" sz="2400" dirty="0"/>
                    </a:p>
                    <a:p>
                      <a:pPr lvl="0" algn="ctr">
                        <a:defRPr/>
                      </a:pPr>
                      <a:r>
                        <a:rPr lang="en-US" altLang="ko-KR" sz="2400" dirty="0"/>
                        <a:t>72.49%</a:t>
                      </a: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47.478%</a:t>
                      </a:r>
                      <a:endParaRPr lang="ko-KR" altLang="en-US" sz="2300" dirty="0">
                        <a:latin typeface="한컴 윤고딕 740"/>
                        <a:ea typeface="한컴 윤고딕 74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230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300">
                          <a:latin typeface="한컴 윤고딕 740"/>
                          <a:ea typeface="한컴 윤고딕 740"/>
                        </a:rPr>
                        <a:t>모델의 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300">
                          <a:latin typeface="한컴 윤고딕 740"/>
                          <a:ea typeface="한컴 윤고딕 740"/>
                        </a:rPr>
                        <a:t>ResNet 사용으로 높은 성능</a:t>
                      </a:r>
                    </a:p>
                    <a:p>
                      <a:pPr lvl="0" algn="ctr">
                        <a:defRPr/>
                      </a:pPr>
                      <a:r>
                        <a:rPr lang="en-US" altLang="ko-KR" sz="2300">
                          <a:latin typeface="한컴 윤고딕 740"/>
                          <a:ea typeface="한컴 윤고딕 740"/>
                        </a:rPr>
                        <a:t>잦은 저장으로 최적 모델 선정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데이터 증강으로 보다 풍부한 데이터 마련 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2300" dirty="0" err="1">
                          <a:latin typeface="한컴 윤고딕 740"/>
                          <a:ea typeface="한컴 윤고딕 740"/>
                        </a:rPr>
                        <a:t>정상폐</a:t>
                      </a:r>
                      <a:r>
                        <a:rPr lang="en-US" altLang="ko-KR" sz="2300" dirty="0">
                          <a:latin typeface="한컴 윤고딕 740"/>
                          <a:ea typeface="한컴 윤고딕 740"/>
                        </a:rPr>
                        <a:t>/</a:t>
                      </a:r>
                      <a:r>
                        <a:rPr lang="ko-KR" altLang="en-US" sz="2300" dirty="0" err="1">
                          <a:latin typeface="한컴 윤고딕 740"/>
                          <a:ea typeface="한컴 윤고딕 740"/>
                        </a:rPr>
                        <a:t>이상폐</a:t>
                      </a: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 구분 정확도가 높음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영상 데이터를 처리할 때 높은 성능</a:t>
                      </a: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비교적 적은 데이터로 좋은 성능을 낼 수 있음</a:t>
                      </a: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230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230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300">
                          <a:latin typeface="한컴 윤고딕 740"/>
                          <a:ea typeface="한컴 윤고딕 740"/>
                        </a:rPr>
                        <a:t>모델의 한계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 </a:t>
                      </a: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데이터 불균형 문제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검증 손실 안정화 부족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 </a:t>
                      </a:r>
                      <a:r>
                        <a:rPr lang="ko-KR" altLang="en-US" sz="2300" dirty="0" err="1">
                          <a:latin typeface="한컴 윤고딕 740"/>
                          <a:ea typeface="한컴 윤고딕 740"/>
                        </a:rPr>
                        <a:t>과적합</a:t>
                      </a: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 가능성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클래스 간 혼동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2300" dirty="0" err="1">
                          <a:latin typeface="한컴 윤고딕 740"/>
                          <a:ea typeface="한컴 윤고딕 740"/>
                        </a:rPr>
                        <a:t>과적합</a:t>
                      </a: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 징후 나타남</a:t>
                      </a:r>
                    </a:p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세부 유형 구분 성능 미흡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데이터가 부족할 경우 </a:t>
                      </a:r>
                      <a:r>
                        <a:rPr lang="ko-KR" altLang="en-US" sz="2300" dirty="0" err="1">
                          <a:latin typeface="한컴 윤고딕 740"/>
                          <a:ea typeface="한컴 윤고딕 740"/>
                        </a:rPr>
                        <a:t>과적합</a:t>
                      </a: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 가능성 농후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2300" dirty="0">
                        <a:latin typeface="한컴 윤고딕 740"/>
                        <a:ea typeface="한컴 윤고딕 740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2300" dirty="0">
                          <a:latin typeface="한컴 윤고딕 740"/>
                          <a:ea typeface="한컴 윤고딕 740"/>
                        </a:rPr>
                        <a:t>모델이 다루는 데이터 특성상 높은 성능의 장비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326889"/>
            <a:ext cx="16230600" cy="10452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8539"/>
              </a:lnSpc>
              <a:defRPr/>
            </a:pPr>
            <a:r>
              <a:rPr lang="en-US" sz="6099" spc="213">
                <a:solidFill>
                  <a:srgbClr val="F6F6F6"/>
                </a:solidFill>
                <a:latin typeface="Gotham Bold"/>
              </a:rPr>
              <a:t>THANK YOU.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76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 </a:t>
            </a:r>
            <a:r>
              <a:rPr lang="en-US" altLang="ko-KR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(model1,2)</a:t>
            </a:r>
            <a:endParaRPr lang="en-US" sz="4500" spc="157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E16D731-A707-EB8B-DCB4-952F51FD5313}"/>
              </a:ext>
            </a:extLst>
          </p:cNvPr>
          <p:cNvSpPr txBox="1"/>
          <p:nvPr/>
        </p:nvSpPr>
        <p:spPr>
          <a:xfrm>
            <a:off x="7543800" y="1309845"/>
            <a:ext cx="523821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altLang="ko-KR" sz="2199" dirty="0" err="1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Pytorch</a:t>
            </a:r>
            <a:r>
              <a:rPr lang="en-US" altLang="ko-KR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 모델</a:t>
            </a:r>
            <a:r>
              <a:rPr lang="en-US" altLang="ko-KR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sz="2199" dirty="0" err="1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Tensorflow</a:t>
            </a:r>
            <a:r>
              <a:rPr lang="en-US" altLang="ko-KR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 모델</a:t>
            </a:r>
            <a:r>
              <a:rPr lang="en-US" altLang="ko-KR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sz="2199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2" name="Picture 4" descr="Kaggle - Wikipedia">
            <a:extLst>
              <a:ext uri="{FF2B5EF4-FFF2-40B4-BE49-F238E27FC236}">
                <a16:creationId xmlns:a16="http://schemas.microsoft.com/office/drawing/2014/main" id="{0C7DAC75-E9A1-A095-B5C4-3E44D0CBB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400300"/>
            <a:ext cx="2500658" cy="96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42335B-1450-E4AD-A4EA-D77A871D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87" y="3358876"/>
            <a:ext cx="6921878" cy="17008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1C8F8D-40BF-0249-F8B6-A55D24F7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785" y="4964987"/>
            <a:ext cx="6921880" cy="17216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FC00753-9504-C9E5-9655-118D7F526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3445139"/>
            <a:ext cx="6299523" cy="26093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84DAA2-975C-D33A-5FB9-E284185AA087}"/>
              </a:ext>
            </a:extLst>
          </p:cNvPr>
          <p:cNvSpPr txBox="1"/>
          <p:nvPr/>
        </p:nvSpPr>
        <p:spPr>
          <a:xfrm>
            <a:off x="1230267" y="7028897"/>
            <a:ext cx="9132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Kaggle 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 사이트에서 가져온 여러 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Datasets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취합하는 방식으로 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CT 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사진을 수집하여 분석에 필요한 데이터를 마련했습니다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lang="ko-KR" altLang="en-US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7D9F5-51D6-5C7E-60C3-F6E4FA4BBB8E}"/>
              </a:ext>
            </a:extLst>
          </p:cNvPr>
          <p:cNvSpPr txBox="1"/>
          <p:nvPr/>
        </p:nvSpPr>
        <p:spPr>
          <a:xfrm>
            <a:off x="10591800" y="2337619"/>
            <a:ext cx="6921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데이터를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‘</a:t>
            </a:r>
            <a:r>
              <a:rPr lang="ko-KR" altLang="en-US" sz="2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선암종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’, ‘</a:t>
            </a:r>
            <a:r>
              <a:rPr lang="ko-KR" altLang="en-US" sz="2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대세포암종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‘, ‘</a:t>
            </a:r>
            <a:r>
              <a:rPr lang="ko-KR" altLang="en-US" sz="2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편평세포암종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’, ‘</a:t>
            </a:r>
            <a:r>
              <a:rPr lang="ko-KR" altLang="en-US" sz="2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정상폐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폐암이 아님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)’ 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으로 폴더를 생성해 분류했습니다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lang="ko-KR" altLang="en-US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84DCEC-C6F0-9D39-1B84-4A0D61AB8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6212839"/>
            <a:ext cx="5344570" cy="25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1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73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 </a:t>
            </a:r>
            <a:r>
              <a:rPr lang="en-US" altLang="ko-KR" sz="4500" spc="157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(model3,4)</a:t>
            </a:r>
            <a:endParaRPr lang="en-US" sz="4500" spc="157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8E16D731-A707-EB8B-DCB4-952F51FD5313}"/>
              </a:ext>
            </a:extLst>
          </p:cNvPr>
          <p:cNvSpPr txBox="1"/>
          <p:nvPr/>
        </p:nvSpPr>
        <p:spPr>
          <a:xfrm>
            <a:off x="7620000" y="1341289"/>
            <a:ext cx="523821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altLang="ko-KR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Lung Nodule 3D detection model </a:t>
            </a:r>
          </a:p>
          <a:p>
            <a:pPr algn="l">
              <a:lnSpc>
                <a:spcPts val="2639"/>
              </a:lnSpc>
            </a:pPr>
            <a:r>
              <a:rPr lang="en-US" altLang="ko-KR" sz="2199" dirty="0">
                <a:solidFill>
                  <a:srgbClr val="004AA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sz="2199" dirty="0">
              <a:solidFill>
                <a:srgbClr val="004AA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818912-6A32-838F-1A30-47A84B49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5" y="2247550"/>
            <a:ext cx="8446191" cy="4870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9F41E8-E105-6123-020D-C9F7DE5DC516}"/>
              </a:ext>
            </a:extLst>
          </p:cNvPr>
          <p:cNvSpPr txBox="1"/>
          <p:nvPr/>
        </p:nvSpPr>
        <p:spPr>
          <a:xfrm>
            <a:off x="1447800" y="7810500"/>
            <a:ext cx="9132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LUNA16 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사이트에서 제공하는 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3D 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데이터를 기반으로 모델을 생성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훈련했습니다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lang="ko-KR" altLang="en-US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" name="그림 9" descr="스케치, 그림, 도표, 디자인이(가) 표시된 사진&#10;&#10;자동 생성된 설명">
            <a:extLst>
              <a:ext uri="{FF2B5EF4-FFF2-40B4-BE49-F238E27FC236}">
                <a16:creationId xmlns:a16="http://schemas.microsoft.com/office/drawing/2014/main" id="{9F7EBBAB-DF62-6A66-8C1A-FA7D05407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121958"/>
            <a:ext cx="5303980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1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64711"/>
            <a:ext cx="16230600" cy="212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altLang="ko-KR" sz="6099" spc="213" dirty="0" err="1">
                <a:solidFill>
                  <a:srgbClr val="F6F6F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Pytorch</a:t>
            </a:r>
            <a:r>
              <a:rPr lang="ko-KR" altLang="en-US" sz="6099" spc="213" dirty="0">
                <a:solidFill>
                  <a:srgbClr val="F6F6F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사용한 폐암 예측 모델</a:t>
            </a:r>
          </a:p>
          <a:p>
            <a:pPr algn="ctr">
              <a:lnSpc>
                <a:spcPts val="8539"/>
              </a:lnSpc>
            </a:pPr>
            <a:endParaRPr lang="en-US" sz="6099" spc="213" dirty="0">
              <a:solidFill>
                <a:srgbClr val="F6F6F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AEE69B-E8A6-6785-D8AE-4BBA54EB3B1A}"/>
              </a:ext>
            </a:extLst>
          </p:cNvPr>
          <p:cNvSpPr txBox="1"/>
          <p:nvPr/>
        </p:nvSpPr>
        <p:spPr>
          <a:xfrm>
            <a:off x="1028700" y="3619500"/>
            <a:ext cx="16230600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 dirty="0">
                <a:solidFill>
                  <a:srgbClr val="F6F6F6"/>
                </a:solidFill>
                <a:latin typeface="Gotham Bold"/>
              </a:rPr>
              <a:t>MODEL 1.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1028700" y="942975"/>
            <a:ext cx="6300470" cy="7790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>
              <a:lnSpc>
                <a:spcPts val="6299"/>
              </a:lnSpc>
              <a:buFontTx/>
              <a:buNone/>
            </a:pP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사용한</a:t>
            </a:r>
            <a:r>
              <a:rPr lang="en-US" sz="4500" spc="160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</a:t>
            </a:r>
            <a:endParaRPr lang="ko-KR" altLang="en-US" sz="4500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5" name="그림 1" descr="/temp/fImage1482120838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4" y="3239135"/>
            <a:ext cx="6986905" cy="6323330"/>
          </a:xfrm>
          <a:prstGeom prst="rect">
            <a:avLst/>
          </a:prstGeom>
          <a:noFill/>
        </p:spPr>
      </p:pic>
      <p:sp>
        <p:nvSpPr>
          <p:cNvPr id="6" name="텍스트 상자 2"/>
          <p:cNvSpPr txBox="1">
            <a:spLocks/>
          </p:cNvSpPr>
          <p:nvPr/>
        </p:nvSpPr>
        <p:spPr>
          <a:xfrm>
            <a:off x="1027430" y="2101850"/>
            <a:ext cx="13780770" cy="107759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2015년 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ILSVRC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(Image Large Scale Visual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REcognition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challenge)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대회에서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우승을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한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합성곱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신경망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모델입니다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7" name="텍스트 상자 3"/>
          <p:cNvSpPr txBox="1">
            <a:spLocks/>
          </p:cNvSpPr>
          <p:nvPr/>
        </p:nvSpPr>
        <p:spPr>
          <a:xfrm>
            <a:off x="8012429" y="3777614"/>
            <a:ext cx="9608820" cy="5202706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Conv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층을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통과한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F(X) 과 Conv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층을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통과하지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않은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X 을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더하는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과정을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Residual Mapping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이라고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합니다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위 Residual </a:t>
            </a: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Block이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여러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개 </a:t>
            </a: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쌓여서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나온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CNN </a:t>
            </a: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Residual Network(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이라고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부릅니다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모델명에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붙은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숫자는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층의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개수를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의미합니다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즉, ResNet18은 18개의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층이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있다는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소리이고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ResNet34는 34개의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층이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있다는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의미입니다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/>
        </p:nvSpPr>
        <p:spPr>
          <a:xfrm>
            <a:off x="1028700" y="942975"/>
            <a:ext cx="6300470" cy="7790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just">
              <a:lnSpc>
                <a:spcPts val="6299"/>
              </a:lnSpc>
              <a:buFontTx/>
              <a:buNone/>
            </a:pPr>
            <a:r>
              <a:rPr lang="en-US" sz="4500" spc="160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데이터셋</a:t>
            </a:r>
            <a:endParaRPr lang="ko-KR" altLang="en-US" sz="4500" dirty="0">
              <a:solidFill>
                <a:srgbClr val="004AA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5" name="그림 4" descr="/temp/fImage1960221516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10" y="2355215"/>
            <a:ext cx="10999470" cy="7680960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550199" y="2781300"/>
            <a:ext cx="6353175" cy="5202706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정상</a:t>
            </a:r>
            <a:r>
              <a:rPr sz="3200" b="1" dirty="0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폐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데이터는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구하기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쉬웠으나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상대적으로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b="1" dirty="0" err="1">
                <a:solidFill>
                  <a:srgbClr val="004AA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폐암</a:t>
            </a:r>
            <a:r>
              <a:rPr sz="3200" dirty="0">
                <a:solidFill>
                  <a:srgbClr val="0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solidFill>
                  <a:srgbClr val="0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는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구하기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어려웠습니다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도표를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보시면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데이터양의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차이가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심한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걸 알 수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있습니다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그러므로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이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모델을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실제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진료에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적용한다면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큰일이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날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것으로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예상이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됩니다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데이터를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더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구할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수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있었다면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좋았겠다는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아쉬움이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sz="32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있습니다</a:t>
            </a:r>
            <a:r>
              <a:rPr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2428</Words>
  <Application>Microsoft Macintosh PowerPoint</Application>
  <PresentationFormat>사용자 지정</PresentationFormat>
  <Paragraphs>449</Paragraphs>
  <Slides>46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64" baseType="lpstr">
      <vt:lpstr>나눔바른고딕</vt:lpstr>
      <vt:lpstr>맑은 고딕</vt:lpstr>
      <vt:lpstr>서울남산 장체 EB</vt:lpstr>
      <vt:lpstr>윤고딕 Semi-Bold</vt:lpstr>
      <vt:lpstr>한컴 윤고딕 720</vt:lpstr>
      <vt:lpstr>한컴 윤고딕 740</vt:lpstr>
      <vt:lpstr>한컴 윤고딕 760</vt:lpstr>
      <vt:lpstr>Gotham Bold</vt:lpstr>
      <vt:lpstr>KoPub돋움체 Bold</vt:lpstr>
      <vt:lpstr>KoPub돋움체 Light</vt:lpstr>
      <vt:lpstr>KoPub돋움체 Medium</vt:lpstr>
      <vt:lpstr>SFMono-Regular</vt:lpstr>
      <vt:lpstr>Söhne</vt:lpstr>
      <vt:lpstr>Arial</vt:lpstr>
      <vt:lpstr>Calibri</vt:lpstr>
      <vt:lpstr>Wingdings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dc:creator>Owner</dc:creator>
  <cp:lastModifiedBy>태호 곽</cp:lastModifiedBy>
  <cp:revision>29</cp:revision>
  <dcterms:modified xsi:type="dcterms:W3CDTF">2024-05-19T23:32:19Z</dcterms:modified>
  <cp:version/>
</cp:coreProperties>
</file>